
<file path=[Content_Types].xml><?xml version="1.0" encoding="utf-8"?>
<Types xmlns="http://schemas.openxmlformats.org/package/2006/content-types">
  <Default Extension="emf" ContentType="image/x-emf"/>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43"/>
  </p:notesMasterIdLst>
  <p:sldIdLst>
    <p:sldId id="506" r:id="rId2"/>
    <p:sldId id="830" r:id="rId3"/>
    <p:sldId id="832" r:id="rId4"/>
    <p:sldId id="833" r:id="rId5"/>
    <p:sldId id="834" r:id="rId6"/>
    <p:sldId id="835" r:id="rId7"/>
    <p:sldId id="836" r:id="rId8"/>
    <p:sldId id="837" r:id="rId9"/>
    <p:sldId id="838" r:id="rId10"/>
    <p:sldId id="839" r:id="rId11"/>
    <p:sldId id="840" r:id="rId12"/>
    <p:sldId id="841" r:id="rId13"/>
    <p:sldId id="842" r:id="rId14"/>
    <p:sldId id="510" r:id="rId15"/>
    <p:sldId id="511" r:id="rId16"/>
    <p:sldId id="844" r:id="rId17"/>
    <p:sldId id="845" r:id="rId18"/>
    <p:sldId id="846" r:id="rId19"/>
    <p:sldId id="847" r:id="rId20"/>
    <p:sldId id="848" r:id="rId21"/>
    <p:sldId id="849" r:id="rId22"/>
    <p:sldId id="850" r:id="rId23"/>
    <p:sldId id="851" r:id="rId24"/>
    <p:sldId id="852" r:id="rId25"/>
    <p:sldId id="853" r:id="rId26"/>
    <p:sldId id="854" r:id="rId27"/>
    <p:sldId id="855" r:id="rId28"/>
    <p:sldId id="856" r:id="rId29"/>
    <p:sldId id="857" r:id="rId30"/>
    <p:sldId id="858" r:id="rId31"/>
    <p:sldId id="859" r:id="rId32"/>
    <p:sldId id="860" r:id="rId33"/>
    <p:sldId id="861" r:id="rId34"/>
    <p:sldId id="862" r:id="rId35"/>
    <p:sldId id="863" r:id="rId36"/>
    <p:sldId id="626" r:id="rId37"/>
    <p:sldId id="627" r:id="rId38"/>
    <p:sldId id="628" r:id="rId39"/>
    <p:sldId id="629" r:id="rId40"/>
    <p:sldId id="584" r:id="rId41"/>
    <p:sldId id="624" r:id="rId42"/>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31" autoAdjust="0"/>
    <p:restoredTop sz="58571" autoAdjust="0"/>
  </p:normalViewPr>
  <p:slideViewPr>
    <p:cSldViewPr snapToGrid="0">
      <p:cViewPr varScale="1">
        <p:scale>
          <a:sx n="72" d="100"/>
          <a:sy n="72" d="100"/>
        </p:scale>
        <p:origin x="2376" y="19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jpeg>
</file>

<file path=ppt/media/image12.jpeg>
</file>

<file path=ppt/media/image13.png>
</file>

<file path=ppt/media/image14.png>
</file>

<file path=ppt/media/image2.png>
</file>

<file path=ppt/media/image3.png>
</file>

<file path=ppt/media/image30.png>
</file>

<file path=ppt/media/image4.png>
</file>

<file path=ppt/media/image40.png>
</file>

<file path=ppt/media/image5.jpeg>
</file>

<file path=ppt/media/image6.png>
</file>

<file path=ppt/media/image9.png>
</file>

<file path=ppt/media/media1.mp4>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81013"/>
          </a:xfrm>
          <a:prstGeom prst="rect">
            <a:avLst/>
          </a:prstGeom>
        </p:spPr>
        <p:txBody>
          <a:bodyPr vert="horz" lIns="91440" tIns="45720" rIns="91440" bIns="45720" rtlCol="0"/>
          <a:lstStyle>
            <a:lvl1pPr algn="r">
              <a:defRPr sz="1200"/>
            </a:lvl1pPr>
          </a:lstStyle>
          <a:p>
            <a:fld id="{D80BB8C7-C9FE-451A-AFD5-884AA006ED43}" type="datetimeFigureOut">
              <a:rPr lang="en-US" smtClean="0"/>
              <a:t>7/5/21</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621213"/>
            <a:ext cx="5851525" cy="3779837"/>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20188"/>
            <a:ext cx="3170238" cy="4810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81012"/>
          </a:xfrm>
          <a:prstGeom prst="rect">
            <a:avLst/>
          </a:prstGeom>
        </p:spPr>
        <p:txBody>
          <a:bodyPr vert="horz" lIns="91440" tIns="45720" rIns="91440" bIns="45720" rtlCol="0" anchor="b"/>
          <a:lstStyle>
            <a:lvl1pPr algn="r">
              <a:defRPr sz="1200"/>
            </a:lvl1pPr>
          </a:lstStyle>
          <a:p>
            <a:fld id="{1223B2E0-F841-4DF0-86E7-486D3B83D04F}" type="slidenum">
              <a:rPr lang="en-US" smtClean="0"/>
              <a:t>‹#›</a:t>
            </a:fld>
            <a:endParaRPr lang="en-US"/>
          </a:p>
        </p:txBody>
      </p:sp>
    </p:spTree>
    <p:extLst>
      <p:ext uri="{BB962C8B-B14F-4D97-AF65-F5344CB8AC3E}">
        <p14:creationId xmlns:p14="http://schemas.microsoft.com/office/powerpoint/2010/main" val="38794140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Last time, we talked about the bag of words approach to natural language processing, or NLP</a:t>
            </a:r>
          </a:p>
          <a:p>
            <a:pPr marL="0" indent="0">
              <a:buFontTx/>
              <a:buNone/>
            </a:pPr>
            <a:r>
              <a:rPr lang="en-US" dirty="0"/>
              <a:t>in which we first define a vocabulary of words that are relevant to our prediction task,</a:t>
            </a:r>
          </a:p>
          <a:p>
            <a:pPr marL="0" indent="0">
              <a:buFontTx/>
              <a:buNone/>
            </a:pPr>
            <a:r>
              <a:rPr lang="en-US" dirty="0"/>
              <a:t>then convert each text passage in our dataset into a feature vector</a:t>
            </a:r>
          </a:p>
          <a:p>
            <a:pPr marL="0" indent="0">
              <a:buFontTx/>
              <a:buNone/>
            </a:pPr>
            <a:r>
              <a:rPr lang="en-US" dirty="0"/>
              <a:t>that can be used in our predictive model by counting occurrences of each vocabulary word in that passage.</a:t>
            </a:r>
          </a:p>
          <a:p>
            <a:pPr marL="0" indent="0">
              <a:buFontTx/>
              <a:buNone/>
            </a:pPr>
            <a:endParaRPr lang="en-US" dirty="0"/>
          </a:p>
          <a:p>
            <a:pPr marL="0" indent="0">
              <a:buFontTx/>
              <a:buNone/>
            </a:pPr>
            <a:r>
              <a:rPr lang="en-US" dirty="0"/>
              <a:t>This strategy is simple yet powerful, and is highly effective for many biomedical NLP tasks</a:t>
            </a:r>
          </a:p>
          <a:p>
            <a:pPr marL="0" indent="0">
              <a:buFontTx/>
              <a:buNone/>
            </a:pPr>
            <a:endParaRPr lang="en-US" dirty="0"/>
          </a:p>
          <a:p>
            <a:pPr marL="0" indent="0">
              <a:buFontTx/>
              <a:buNone/>
            </a:pPr>
            <a:r>
              <a:rPr lang="en-US" dirty="0"/>
              <a:t>Today, however, we’ll talk about an important limitation of this approach</a:t>
            </a:r>
          </a:p>
          <a:p>
            <a:pPr marL="0" indent="0">
              <a:buFontTx/>
              <a:buNone/>
            </a:pPr>
            <a:r>
              <a:rPr lang="en-US" dirty="0"/>
              <a:t>along with a different approach to NLP that overcomes that limitation</a:t>
            </a:r>
          </a:p>
          <a:p>
            <a:pPr marL="0" indent="0">
              <a:buFontTx/>
              <a:buNone/>
            </a:pPr>
            <a:r>
              <a:rPr lang="en-US" dirty="0"/>
              <a:t>by converting words into vectors that encode their meaning</a:t>
            </a:r>
          </a:p>
          <a:p>
            <a:pPr marL="0" indent="0">
              <a:buFontTx/>
              <a:buNone/>
            </a:pPr>
            <a:endParaRPr lang="en-US" dirty="0"/>
          </a:p>
          <a:p>
            <a:pPr marL="0" indent="0">
              <a:buFontTx/>
              <a:buNone/>
            </a:pPr>
            <a:r>
              <a:rPr lang="en-US" dirty="0"/>
              <a:t>For now we’ll simply suppose that it’s possible to do this – to assign words to a numeric vector that encodes their meaning –</a:t>
            </a:r>
          </a:p>
          <a:p>
            <a:pPr marL="0" indent="0">
              <a:buFontTx/>
              <a:buNone/>
            </a:pPr>
            <a:r>
              <a:rPr lang="en-US" dirty="0"/>
              <a:t>and take a look at a very simple approach to text classification based on these word vectors</a:t>
            </a:r>
          </a:p>
          <a:p>
            <a:pPr marL="0" indent="0">
              <a:buFontTx/>
              <a:buNone/>
            </a:pPr>
            <a:endParaRPr lang="en-US" dirty="0"/>
          </a:p>
          <a:p>
            <a:pPr marL="0" indent="0">
              <a:buFontTx/>
              <a:buNone/>
            </a:pPr>
            <a:r>
              <a:rPr lang="en-US" dirty="0"/>
              <a:t>Then, in the next lecture, we’ll take a look at how word vectors are learned.</a:t>
            </a:r>
          </a:p>
        </p:txBody>
      </p:sp>
      <p:sp>
        <p:nvSpPr>
          <p:cNvPr id="4" name="Slide Number Placeholder 3"/>
          <p:cNvSpPr>
            <a:spLocks noGrp="1"/>
          </p:cNvSpPr>
          <p:nvPr>
            <p:ph type="sldNum" sz="quarter" idx="10"/>
          </p:nvPr>
        </p:nvSpPr>
        <p:spPr/>
        <p:txBody>
          <a:bodyPr/>
          <a:lstStyle/>
          <a:p>
            <a:fld id="{0175F3A6-6971-5D47-A3A5-1EDC47BAF5FB}" type="slidenum">
              <a:rPr lang="en-US" smtClean="0"/>
              <a:t>1</a:t>
            </a:fld>
            <a:endParaRPr lang="en-US"/>
          </a:p>
        </p:txBody>
      </p:sp>
    </p:spTree>
    <p:extLst>
      <p:ext uri="{BB962C8B-B14F-4D97-AF65-F5344CB8AC3E}">
        <p14:creationId xmlns:p14="http://schemas.microsoft.com/office/powerpoint/2010/main" val="29363033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our robot has an understanding of these attributes – and there are only a few of them, so it’s not too difficult – it can begin to make sense of items is hasn’t yet seen before.</a:t>
            </a:r>
          </a:p>
          <a:p>
            <a:endParaRPr lang="en-US" dirty="0"/>
          </a:p>
          <a:p>
            <a:r>
              <a:rPr lang="en-US" dirty="0"/>
              <a:t>Consider the third item on the list here, which is solid, very sweet, dark in color, not too big, and not at all carroty</a:t>
            </a:r>
          </a:p>
        </p:txBody>
      </p:sp>
      <p:sp>
        <p:nvSpPr>
          <p:cNvPr id="4" name="Slide Number Placeholder 3"/>
          <p:cNvSpPr>
            <a:spLocks noGrp="1"/>
          </p:cNvSpPr>
          <p:nvPr>
            <p:ph type="sldNum" sz="quarter" idx="5"/>
          </p:nvPr>
        </p:nvSpPr>
        <p:spPr/>
        <p:txBody>
          <a:bodyPr/>
          <a:lstStyle/>
          <a:p>
            <a:fld id="{1223B2E0-F841-4DF0-86E7-486D3B83D04F}" type="slidenum">
              <a:rPr lang="en-US" smtClean="0"/>
              <a:t>10</a:t>
            </a:fld>
            <a:endParaRPr lang="en-US"/>
          </a:p>
        </p:txBody>
      </p:sp>
    </p:spTree>
    <p:extLst>
      <p:ext uri="{BB962C8B-B14F-4D97-AF65-F5344CB8AC3E}">
        <p14:creationId xmlns:p14="http://schemas.microsoft.com/office/powerpoint/2010/main" val="3831249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makes sense as an encoding for chocolate. Even though our robot hasn’t encountered chocolate before, it will be able to make predictions for this new item, chocolate, because it already understands the five attributes. It knows that items with high sweetness are likely to be ingredients in a dessert, so when it sees a new item with high sweetness, chocolate, it will predict that that item is also likely to be a dessert ingredient.</a:t>
            </a:r>
          </a:p>
        </p:txBody>
      </p:sp>
      <p:sp>
        <p:nvSpPr>
          <p:cNvPr id="4" name="Slide Number Placeholder 3"/>
          <p:cNvSpPr>
            <a:spLocks noGrp="1"/>
          </p:cNvSpPr>
          <p:nvPr>
            <p:ph type="sldNum" sz="quarter" idx="5"/>
          </p:nvPr>
        </p:nvSpPr>
        <p:spPr/>
        <p:txBody>
          <a:bodyPr/>
          <a:lstStyle/>
          <a:p>
            <a:fld id="{1223B2E0-F841-4DF0-86E7-486D3B83D04F}" type="slidenum">
              <a:rPr lang="en-US" smtClean="0"/>
              <a:t>11</a:t>
            </a:fld>
            <a:endParaRPr lang="en-US"/>
          </a:p>
        </p:txBody>
      </p:sp>
    </p:spTree>
    <p:extLst>
      <p:ext uri="{BB962C8B-B14F-4D97-AF65-F5344CB8AC3E}">
        <p14:creationId xmlns:p14="http://schemas.microsoft.com/office/powerpoint/2010/main" val="3249035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that we’ve encoded each item in terms of these attributes, we can also perform simple arithmetic operations on those items based on the attributes. If we start with dark brown sugar, subtract granulated sugar, and add carrots, we get the attributes at bottom, with might correspond to something like “molasses glazed carrots”</a:t>
            </a:r>
          </a:p>
        </p:txBody>
      </p:sp>
      <p:sp>
        <p:nvSpPr>
          <p:cNvPr id="4" name="Slide Number Placeholder 3"/>
          <p:cNvSpPr>
            <a:spLocks noGrp="1"/>
          </p:cNvSpPr>
          <p:nvPr>
            <p:ph type="sldNum" sz="quarter" idx="5"/>
          </p:nvPr>
        </p:nvSpPr>
        <p:spPr/>
        <p:txBody>
          <a:bodyPr/>
          <a:lstStyle/>
          <a:p>
            <a:fld id="{1223B2E0-F841-4DF0-86E7-486D3B83D04F}" type="slidenum">
              <a:rPr lang="en-US" smtClean="0"/>
              <a:t>12</a:t>
            </a:fld>
            <a:endParaRPr lang="en-US"/>
          </a:p>
        </p:txBody>
      </p:sp>
    </p:spTree>
    <p:extLst>
      <p:ext uri="{BB962C8B-B14F-4D97-AF65-F5344CB8AC3E}">
        <p14:creationId xmlns:p14="http://schemas.microsoft.com/office/powerpoint/2010/main" val="6251368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robot can now make predictions for items it’s never seen before, provided those items are described in terms of the attributes it already understands. This is the goal of word embeddings: rather than developing a bag of words model that treats each word as its own distinct entity, we can describe words in terms of a limited number of semantic attributes, then train a model to make predictions based on the attributes.</a:t>
            </a:r>
          </a:p>
          <a:p>
            <a:endParaRPr lang="en-US" dirty="0"/>
          </a:p>
          <a:p>
            <a:r>
              <a:rPr lang="en-US" dirty="0"/>
              <a:t>Going back to our earlier example, since the words happy and gleeful will have similar attributes, substituting one for another will have very little impact on the predictions of a word-vector-based model.</a:t>
            </a:r>
          </a:p>
          <a:p>
            <a:endParaRPr lang="en-US" dirty="0"/>
          </a:p>
          <a:p>
            <a:r>
              <a:rPr lang="en-US" dirty="0"/>
              <a:t>So, what are the different semantic attributes? It’s hard to say for sure, since they’re learned from data, as we’ll discuss in the next lecture. However, when we perform arithmetic operations on vectors of attributes – we call these word vectors, or word embeddings -- some interesting properties turn up. One attribute -- really, one direction in embedding space -- corresponds to gender. We can subtract man from woman and add it to uncle, and the resulting attributes are very similar to those of the word aunt. Another direction corresponds to being singular versus plural – we can subtract king from kings and add it to queen, and the resulting attributes are very similar to those of the word queens.</a:t>
            </a:r>
          </a:p>
        </p:txBody>
      </p:sp>
      <p:sp>
        <p:nvSpPr>
          <p:cNvPr id="4" name="Slide Number Placeholder 3"/>
          <p:cNvSpPr>
            <a:spLocks noGrp="1"/>
          </p:cNvSpPr>
          <p:nvPr>
            <p:ph type="sldNum" sz="quarter" idx="5"/>
          </p:nvPr>
        </p:nvSpPr>
        <p:spPr/>
        <p:txBody>
          <a:bodyPr/>
          <a:lstStyle/>
          <a:p>
            <a:fld id="{1223B2E0-F841-4DF0-86E7-486D3B83D04F}" type="slidenum">
              <a:rPr lang="en-US" smtClean="0"/>
              <a:t>13</a:t>
            </a:fld>
            <a:endParaRPr lang="en-US"/>
          </a:p>
        </p:txBody>
      </p:sp>
    </p:spTree>
    <p:extLst>
      <p:ext uri="{BB962C8B-B14F-4D97-AF65-F5344CB8AC3E}">
        <p14:creationId xmlns:p14="http://schemas.microsoft.com/office/powerpoint/2010/main" val="25422984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Additionally, the embeddings of words with similar meanings will be very similar. So, when we visualize the embeddings, we find that words with similar meanings are close together. These embeddings have much more than two attributes – typically we allow them to have a few hundred attributes – but we can visualize them in 2d with PCA and other dimensionality reduction techniques.</a:t>
            </a:r>
          </a:p>
          <a:p>
            <a:endParaRPr lang="en-US" dirty="0"/>
          </a:p>
          <a:p>
            <a:r>
              <a:rPr lang="en-US" dirty="0"/>
              <a:t>Let’s zoom in…</a:t>
            </a:r>
          </a:p>
        </p:txBody>
      </p:sp>
      <p:sp>
        <p:nvSpPr>
          <p:cNvPr id="4" name="Slide Number Placeholder 3"/>
          <p:cNvSpPr>
            <a:spLocks noGrp="1"/>
          </p:cNvSpPr>
          <p:nvPr>
            <p:ph type="sldNum" sz="quarter" idx="5"/>
          </p:nvPr>
        </p:nvSpPr>
        <p:spPr/>
        <p:txBody>
          <a:bodyPr/>
          <a:lstStyle/>
          <a:p>
            <a:fld id="{1223B2E0-F841-4DF0-86E7-486D3B83D04F}" type="slidenum">
              <a:rPr lang="en-US" smtClean="0"/>
              <a:t>14</a:t>
            </a:fld>
            <a:endParaRPr lang="en-US"/>
          </a:p>
        </p:txBody>
      </p:sp>
    </p:spTree>
    <p:extLst>
      <p:ext uri="{BB962C8B-B14F-4D97-AF65-F5344CB8AC3E}">
        <p14:creationId xmlns:p14="http://schemas.microsoft.com/office/powerpoint/2010/main" val="42063269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a small cloud of words that seem to be related to the legal system. They all have similar embeddings to some degree – they’re in the same cloud – but the words that are most closely related are closest together within the cloud. ’case’ and ‘trial’ are right next to each other – their attributes are almost identical. And ‘lawyer’ and ‘attorney’ are even closer – these words are almost synonymous</a:t>
            </a:r>
          </a:p>
        </p:txBody>
      </p:sp>
      <p:sp>
        <p:nvSpPr>
          <p:cNvPr id="4" name="Slide Number Placeholder 3"/>
          <p:cNvSpPr>
            <a:spLocks noGrp="1"/>
          </p:cNvSpPr>
          <p:nvPr>
            <p:ph type="sldNum" sz="quarter" idx="5"/>
          </p:nvPr>
        </p:nvSpPr>
        <p:spPr/>
        <p:txBody>
          <a:bodyPr/>
          <a:lstStyle/>
          <a:p>
            <a:fld id="{DB333E9F-084A-8543-BC6F-0AE70009C29B}" type="slidenum">
              <a:rPr lang="en-US" smtClean="0"/>
              <a:t>15</a:t>
            </a:fld>
            <a:endParaRPr lang="en-US"/>
          </a:p>
        </p:txBody>
      </p:sp>
    </p:spTree>
    <p:extLst>
      <p:ext uri="{BB962C8B-B14F-4D97-AF65-F5344CB8AC3E}">
        <p14:creationId xmlns:p14="http://schemas.microsoft.com/office/powerpoint/2010/main" val="37121328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mentioned at the beginning, we’ll see how word vectors are learned in the next lecture.</a:t>
            </a:r>
          </a:p>
          <a:p>
            <a:r>
              <a:rPr lang="en-US" dirty="0"/>
              <a:t>However, let’s take a moment to discuss the intuition behind that process.</a:t>
            </a:r>
          </a:p>
          <a:p>
            <a:endParaRPr lang="en-US" dirty="0"/>
          </a:p>
          <a:p>
            <a:r>
              <a:rPr lang="en-US" dirty="0"/>
              <a:t>The key idea behind the learning of word embeddings is that the meaning of words is defined by all the possible contexts in which they appear</a:t>
            </a:r>
          </a:p>
          <a:p>
            <a:r>
              <a:rPr lang="en-US" dirty="0"/>
              <a:t>The word ‘prosecutor’ can appear in almost all the same places where ‘lawyer’ might appear, but not all – there are some sentences where one is appropriate, but the other is not.</a:t>
            </a:r>
          </a:p>
          <a:p>
            <a:endParaRPr lang="en-US" dirty="0"/>
          </a:p>
          <a:p>
            <a:r>
              <a:rPr lang="en-US" dirty="0"/>
              <a:t>So, a good measure of how similar two words are is how often you can exchange one for the other in a sentence. This is what we mean by saying that words are defined by the possible contexts in which they appear.</a:t>
            </a:r>
          </a:p>
          <a:p>
            <a:endParaRPr lang="en-US" dirty="0"/>
          </a:p>
          <a:p>
            <a:r>
              <a:rPr lang="en-US" dirty="0"/>
              <a:t>The word ‘woman’ and ‘man’ both make sense in the vast majority of sentences in which they appear -- we can almost always exchange one for the other, and the sentence still makes perfect sense -- whereas the word ‘child’ and ‘man’ can be exchanged less often. There are some contexts in which both ‘crocodile’ and ‘man’ make sense – it still makes some sense to talk about a crocodile strolling down the street – but very rarely can we exchange ‘banana’, and we can almost never exchange the word ‘concept’: the meaning of these two words is very different, so the words around them will be quite different on average as well.</a:t>
            </a:r>
          </a:p>
        </p:txBody>
      </p:sp>
      <p:sp>
        <p:nvSpPr>
          <p:cNvPr id="4" name="Slide Number Placeholder 3"/>
          <p:cNvSpPr>
            <a:spLocks noGrp="1"/>
          </p:cNvSpPr>
          <p:nvPr>
            <p:ph type="sldNum" sz="quarter" idx="5"/>
          </p:nvPr>
        </p:nvSpPr>
        <p:spPr/>
        <p:txBody>
          <a:bodyPr/>
          <a:lstStyle/>
          <a:p>
            <a:fld id="{1223B2E0-F841-4DF0-86E7-486D3B83D04F}" type="slidenum">
              <a:rPr lang="en-US" smtClean="0"/>
              <a:t>16</a:t>
            </a:fld>
            <a:endParaRPr lang="en-US"/>
          </a:p>
        </p:txBody>
      </p:sp>
    </p:spTree>
    <p:extLst>
      <p:ext uri="{BB962C8B-B14F-4D97-AF65-F5344CB8AC3E}">
        <p14:creationId xmlns:p14="http://schemas.microsoft.com/office/powerpoint/2010/main" val="18681058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us, the easiest way to learn a new word is often with a dictionary, but our method of training the computer to understand words is more like the way a child learns them: it repeatedly observes words in context</a:t>
            </a:r>
          </a:p>
        </p:txBody>
      </p:sp>
      <p:sp>
        <p:nvSpPr>
          <p:cNvPr id="4" name="Slide Number Placeholder 3"/>
          <p:cNvSpPr>
            <a:spLocks noGrp="1"/>
          </p:cNvSpPr>
          <p:nvPr>
            <p:ph type="sldNum" sz="quarter" idx="5"/>
          </p:nvPr>
        </p:nvSpPr>
        <p:spPr/>
        <p:txBody>
          <a:bodyPr/>
          <a:lstStyle/>
          <a:p>
            <a:fld id="{1223B2E0-F841-4DF0-86E7-486D3B83D04F}" type="slidenum">
              <a:rPr lang="en-US" smtClean="0"/>
              <a:t>17</a:t>
            </a:fld>
            <a:endParaRPr lang="en-US"/>
          </a:p>
        </p:txBody>
      </p:sp>
    </p:spTree>
    <p:extLst>
      <p:ext uri="{BB962C8B-B14F-4D97-AF65-F5344CB8AC3E}">
        <p14:creationId xmlns:p14="http://schemas.microsoft.com/office/powerpoint/2010/main" val="37923846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Setting aside the learn process for now, let’s see what we can </a:t>
            </a:r>
            <a:r>
              <a:rPr lang="en-US" i="1" dirty="0"/>
              <a:t>do</a:t>
            </a:r>
            <a:r>
              <a:rPr lang="en-US" i="0" dirty="0"/>
              <a:t> with word vectors – how we can use them in a predictive model</a:t>
            </a:r>
            <a:endParaRPr lang="en-US" dirty="0"/>
          </a:p>
        </p:txBody>
      </p:sp>
      <p:sp>
        <p:nvSpPr>
          <p:cNvPr id="4" name="Slide Number Placeholder 3"/>
          <p:cNvSpPr>
            <a:spLocks noGrp="1"/>
          </p:cNvSpPr>
          <p:nvPr>
            <p:ph type="sldNum" sz="quarter" idx="5"/>
          </p:nvPr>
        </p:nvSpPr>
        <p:spPr/>
        <p:txBody>
          <a:bodyPr/>
          <a:lstStyle/>
          <a:p>
            <a:fld id="{1223B2E0-F841-4DF0-86E7-486D3B83D04F}" type="slidenum">
              <a:rPr lang="en-US" smtClean="0"/>
              <a:t>18</a:t>
            </a:fld>
            <a:endParaRPr lang="en-US"/>
          </a:p>
        </p:txBody>
      </p:sp>
    </p:spTree>
    <p:extLst>
      <p:ext uri="{BB962C8B-B14F-4D97-AF65-F5344CB8AC3E}">
        <p14:creationId xmlns:p14="http://schemas.microsoft.com/office/powerpoint/2010/main" val="238356058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think back to our bag of words models from before. The key to these models -- the thing that made them different from other models we’ve considered – was our method for converting text to a vector of numeric features.</a:t>
            </a:r>
          </a:p>
          <a:p>
            <a:endParaRPr lang="en-US" dirty="0"/>
          </a:p>
          <a:p>
            <a:r>
              <a:rPr lang="en-US" dirty="0"/>
              <a:t>Now that we have word vectors, we’ll do this a little differently.</a:t>
            </a:r>
          </a:p>
          <a:p>
            <a:endParaRPr lang="en-US" dirty="0"/>
          </a:p>
          <a:p>
            <a:r>
              <a:rPr lang="en-US" dirty="0"/>
              <a:t>Let’s suppose we want to encode the sentence ‘this is a sentence’ as a vector of numeric features.</a:t>
            </a:r>
          </a:p>
          <a:p>
            <a:endParaRPr lang="en-US" dirty="0"/>
          </a:p>
          <a:p>
            <a:r>
              <a:rPr lang="en-US" dirty="0"/>
              <a:t>First, we’ll take the word ‘this’ and look up its word vector. In this example, all the word vectors have 6 attributes, but the word vectors we’ll end up using will have much more than this.</a:t>
            </a:r>
          </a:p>
          <a:p>
            <a:endParaRPr lang="en-US" dirty="0"/>
          </a:p>
          <a:p>
            <a:r>
              <a:rPr lang="en-US" dirty="0"/>
              <a:t>Then we look up the word vectors for ‘is’, ‘a’, and ‘sentence’: we’ve looked up the semantic attributes for all of these and placed them side by side.</a:t>
            </a:r>
          </a:p>
        </p:txBody>
      </p:sp>
      <p:sp>
        <p:nvSpPr>
          <p:cNvPr id="4" name="Slide Number Placeholder 3"/>
          <p:cNvSpPr>
            <a:spLocks noGrp="1"/>
          </p:cNvSpPr>
          <p:nvPr>
            <p:ph type="sldNum" sz="quarter" idx="5"/>
          </p:nvPr>
        </p:nvSpPr>
        <p:spPr/>
        <p:txBody>
          <a:bodyPr/>
          <a:lstStyle/>
          <a:p>
            <a:fld id="{1223B2E0-F841-4DF0-86E7-486D3B83D04F}" type="slidenum">
              <a:rPr lang="en-US" smtClean="0"/>
              <a:t>19</a:t>
            </a:fld>
            <a:endParaRPr lang="en-US"/>
          </a:p>
        </p:txBody>
      </p:sp>
    </p:spTree>
    <p:extLst>
      <p:ext uri="{BB962C8B-B14F-4D97-AF65-F5344CB8AC3E}">
        <p14:creationId xmlns:p14="http://schemas.microsoft.com/office/powerpoint/2010/main" val="25860142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Let’s consider a model that is trying to predict whether a person is happy or sad based on a social media post</a:t>
            </a:r>
          </a:p>
          <a:p>
            <a:pPr marL="0" indent="0">
              <a:buFontTx/>
              <a:buNone/>
            </a:pPr>
            <a:endParaRPr lang="en-US" dirty="0"/>
          </a:p>
          <a:p>
            <a:pPr marL="0" indent="0">
              <a:buFontTx/>
              <a:buNone/>
            </a:pPr>
            <a:r>
              <a:rPr lang="en-US" dirty="0"/>
              <a:t>This is an example of sentiment classification – we’re trying to determine whether the sentiment in a text passage is mostly positive or mostly negative</a:t>
            </a:r>
          </a:p>
          <a:p>
            <a:pPr marL="0" indent="0">
              <a:buFontTx/>
              <a:buNone/>
            </a:pPr>
            <a:endParaRPr lang="en-US" dirty="0"/>
          </a:p>
          <a:p>
            <a:pPr marL="0" indent="0">
              <a:buFontTx/>
              <a:buNone/>
            </a:pPr>
            <a:r>
              <a:rPr lang="en-US" dirty="0"/>
              <a:t>We’ll use a bag of words approach to do this, so that for each social media post, we’ll count the occurrences of each word in our vocabulary. Again, the vocabulary is the set of all words we believe are relevant to our prediction task. This can be defined by identifying words that commonly appear in our training set, but it can also be defined using prior knowledge relevant to the prediction task. For this task, we’ll suppose our vocabulary includes all the words shown here on the slide, as well as many others not shown.</a:t>
            </a:r>
          </a:p>
          <a:p>
            <a:pPr marL="0" indent="0">
              <a:buFontTx/>
              <a:buNone/>
            </a:pPr>
            <a:endParaRPr lang="en-US" dirty="0"/>
          </a:p>
          <a:p>
            <a:pPr marL="0" indent="0">
              <a:buFontTx/>
              <a:buNone/>
            </a:pPr>
            <a:r>
              <a:rPr lang="en-US" dirty="0"/>
              <a:t>During training, our model will learn how strongly each of these words are associated with positive versus negative labels – in other words, happy versus sad posts – in our training set. To us, it is obvious which of the words is positive versus negative, but remember, the bag of words model has no prior knowledge of these words’ meaning – they’re simply features that may or may not be associated with the labels.</a:t>
            </a:r>
          </a:p>
        </p:txBody>
      </p:sp>
      <p:sp>
        <p:nvSpPr>
          <p:cNvPr id="4" name="Slide Number Placeholder 3"/>
          <p:cNvSpPr>
            <a:spLocks noGrp="1"/>
          </p:cNvSpPr>
          <p:nvPr>
            <p:ph type="sldNum" sz="quarter" idx="5"/>
          </p:nvPr>
        </p:nvSpPr>
        <p:spPr/>
        <p:txBody>
          <a:bodyPr/>
          <a:lstStyle/>
          <a:p>
            <a:fld id="{9FCDE58F-843A-8447-AF7F-7BD31329CDC1}" type="slidenum">
              <a:rPr lang="en-US" smtClean="0"/>
              <a:t>2</a:t>
            </a:fld>
            <a:endParaRPr lang="en-US"/>
          </a:p>
        </p:txBody>
      </p:sp>
    </p:spTree>
    <p:extLst>
      <p:ext uri="{BB962C8B-B14F-4D97-AF65-F5344CB8AC3E}">
        <p14:creationId xmlns:p14="http://schemas.microsoft.com/office/powerpoint/2010/main" val="56002677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We’ve now converted our sentence into a grid of numeric attributes. The horizontal length of the grid is the number of words in our sentence, and the height of the grid is the number of attributes we’re using to describe each word – in other words, the height is the ‘dimension’ of our word vectors.</a:t>
            </a:r>
          </a:p>
          <a:p>
            <a:endParaRPr lang="en-US" dirty="0"/>
          </a:p>
          <a:p>
            <a:r>
              <a:rPr lang="en-US" dirty="0"/>
              <a:t>Now, to feed sentences into a predictive model, recall that we’ll need a representation for each possible sentence we might consider that’s always the same length. In the bag of words model, this length was the number of words in our vocabulary. But now, we can use summary statistics to give us a vector whose length is a multiple of the number of attributes in our word vectors.</a:t>
            </a:r>
          </a:p>
          <a:p>
            <a:endParaRPr lang="en-US" dirty="0"/>
          </a:p>
          <a:p>
            <a:endParaRPr lang="en-US" dirty="0"/>
          </a:p>
        </p:txBody>
      </p:sp>
      <p:sp>
        <p:nvSpPr>
          <p:cNvPr id="4" name="Slide Number Placeholder 3"/>
          <p:cNvSpPr>
            <a:spLocks noGrp="1"/>
          </p:cNvSpPr>
          <p:nvPr>
            <p:ph type="sldNum" sz="quarter" idx="5"/>
          </p:nvPr>
        </p:nvSpPr>
        <p:spPr/>
        <p:txBody>
          <a:bodyPr/>
          <a:lstStyle/>
          <a:p>
            <a:fld id="{1223B2E0-F841-4DF0-86E7-486D3B83D04F}" type="slidenum">
              <a:rPr lang="en-US" smtClean="0"/>
              <a:t>20</a:t>
            </a:fld>
            <a:endParaRPr lang="en-US"/>
          </a:p>
        </p:txBody>
      </p:sp>
    </p:spTree>
    <p:extLst>
      <p:ext uri="{BB962C8B-B14F-4D97-AF65-F5344CB8AC3E}">
        <p14:creationId xmlns:p14="http://schemas.microsoft.com/office/powerpoint/2010/main" val="21902789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an example, let’s use two very simple summary statistics: the max, and the average.</a:t>
            </a:r>
          </a:p>
          <a:p>
            <a:r>
              <a:rPr lang="en-US" dirty="0"/>
              <a:t>First, let’s take the max value of our first attribute across the whole sentence.</a:t>
            </a:r>
          </a:p>
          <a:p>
            <a:r>
              <a:rPr lang="en-US" dirty="0"/>
              <a:t>If this attribute represented happiness, then the resulting value would be the highest happiness value found in any of the words in our sentence.</a:t>
            </a:r>
          </a:p>
        </p:txBody>
      </p:sp>
      <p:sp>
        <p:nvSpPr>
          <p:cNvPr id="4" name="Slide Number Placeholder 3"/>
          <p:cNvSpPr>
            <a:spLocks noGrp="1"/>
          </p:cNvSpPr>
          <p:nvPr>
            <p:ph type="sldNum" sz="quarter" idx="5"/>
          </p:nvPr>
        </p:nvSpPr>
        <p:spPr/>
        <p:txBody>
          <a:bodyPr/>
          <a:lstStyle/>
          <a:p>
            <a:fld id="{1223B2E0-F841-4DF0-86E7-486D3B83D04F}" type="slidenum">
              <a:rPr lang="en-US" smtClean="0"/>
              <a:t>21</a:t>
            </a:fld>
            <a:endParaRPr lang="en-US"/>
          </a:p>
        </p:txBody>
      </p:sp>
    </p:spTree>
    <p:extLst>
      <p:ext uri="{BB962C8B-B14F-4D97-AF65-F5344CB8AC3E}">
        <p14:creationId xmlns:p14="http://schemas.microsoft.com/office/powerpoint/2010/main" val="29636651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we’ll do the same for the second attribute. If this attribute represented singular vs plural, the result would tell us whether any of the words in our sentence are plural.</a:t>
            </a:r>
          </a:p>
        </p:txBody>
      </p:sp>
      <p:sp>
        <p:nvSpPr>
          <p:cNvPr id="4" name="Slide Number Placeholder 3"/>
          <p:cNvSpPr>
            <a:spLocks noGrp="1"/>
          </p:cNvSpPr>
          <p:nvPr>
            <p:ph type="sldNum" sz="quarter" idx="5"/>
          </p:nvPr>
        </p:nvSpPr>
        <p:spPr/>
        <p:txBody>
          <a:bodyPr/>
          <a:lstStyle/>
          <a:p>
            <a:fld id="{1223B2E0-F841-4DF0-86E7-486D3B83D04F}" type="slidenum">
              <a:rPr lang="en-US" smtClean="0"/>
              <a:t>22</a:t>
            </a:fld>
            <a:endParaRPr lang="en-US"/>
          </a:p>
        </p:txBody>
      </p:sp>
    </p:spTree>
    <p:extLst>
      <p:ext uri="{BB962C8B-B14F-4D97-AF65-F5344CB8AC3E}">
        <p14:creationId xmlns:p14="http://schemas.microsoft.com/office/powerpoint/2010/main" val="10067377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do this for all six of our attributes.</a:t>
            </a:r>
          </a:p>
        </p:txBody>
      </p:sp>
      <p:sp>
        <p:nvSpPr>
          <p:cNvPr id="4" name="Slide Number Placeholder 3"/>
          <p:cNvSpPr>
            <a:spLocks noGrp="1"/>
          </p:cNvSpPr>
          <p:nvPr>
            <p:ph type="sldNum" sz="quarter" idx="5"/>
          </p:nvPr>
        </p:nvSpPr>
        <p:spPr/>
        <p:txBody>
          <a:bodyPr/>
          <a:lstStyle/>
          <a:p>
            <a:fld id="{1223B2E0-F841-4DF0-86E7-486D3B83D04F}" type="slidenum">
              <a:rPr lang="en-US" smtClean="0"/>
              <a:t>24</a:t>
            </a:fld>
            <a:endParaRPr lang="en-US"/>
          </a:p>
        </p:txBody>
      </p:sp>
    </p:spTree>
    <p:extLst>
      <p:ext uri="{BB962C8B-B14F-4D97-AF65-F5344CB8AC3E}">
        <p14:creationId xmlns:p14="http://schemas.microsoft.com/office/powerpoint/2010/main" val="335913209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Until we have a vector of length six regardless of the size of the sentence we started with.</a:t>
            </a:r>
          </a:p>
        </p:txBody>
      </p:sp>
      <p:sp>
        <p:nvSpPr>
          <p:cNvPr id="4" name="Slide Number Placeholder 3"/>
          <p:cNvSpPr>
            <a:spLocks noGrp="1"/>
          </p:cNvSpPr>
          <p:nvPr>
            <p:ph type="sldNum" sz="quarter" idx="5"/>
          </p:nvPr>
        </p:nvSpPr>
        <p:spPr/>
        <p:txBody>
          <a:bodyPr/>
          <a:lstStyle/>
          <a:p>
            <a:fld id="{1223B2E0-F841-4DF0-86E7-486D3B83D04F}" type="slidenum">
              <a:rPr lang="en-US" smtClean="0"/>
              <a:t>26</a:t>
            </a:fld>
            <a:endParaRPr lang="en-US"/>
          </a:p>
        </p:txBody>
      </p:sp>
    </p:spTree>
    <p:extLst>
      <p:ext uri="{BB962C8B-B14F-4D97-AF65-F5344CB8AC3E}">
        <p14:creationId xmlns:p14="http://schemas.microsoft.com/office/powerpoint/2010/main" val="32626399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do the same with our second summary statistic, the average.</a:t>
            </a:r>
          </a:p>
          <a:p>
            <a:r>
              <a:rPr lang="en-US" dirty="0"/>
              <a:t>The first resulting value will tell us how happy the words in our sentence are, on average.</a:t>
            </a:r>
          </a:p>
        </p:txBody>
      </p:sp>
      <p:sp>
        <p:nvSpPr>
          <p:cNvPr id="4" name="Slide Number Placeholder 3"/>
          <p:cNvSpPr>
            <a:spLocks noGrp="1"/>
          </p:cNvSpPr>
          <p:nvPr>
            <p:ph type="sldNum" sz="quarter" idx="5"/>
          </p:nvPr>
        </p:nvSpPr>
        <p:spPr/>
        <p:txBody>
          <a:bodyPr/>
          <a:lstStyle/>
          <a:p>
            <a:fld id="{1223B2E0-F841-4DF0-86E7-486D3B83D04F}" type="slidenum">
              <a:rPr lang="en-US" smtClean="0"/>
              <a:t>27</a:t>
            </a:fld>
            <a:endParaRPr lang="en-US"/>
          </a:p>
        </p:txBody>
      </p:sp>
    </p:spTree>
    <p:extLst>
      <p:ext uri="{BB962C8B-B14F-4D97-AF65-F5344CB8AC3E}">
        <p14:creationId xmlns:p14="http://schemas.microsoft.com/office/powerpoint/2010/main" val="31334706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value will tell us how plural they are, on average.</a:t>
            </a:r>
          </a:p>
        </p:txBody>
      </p:sp>
      <p:sp>
        <p:nvSpPr>
          <p:cNvPr id="4" name="Slide Number Placeholder 3"/>
          <p:cNvSpPr>
            <a:spLocks noGrp="1"/>
          </p:cNvSpPr>
          <p:nvPr>
            <p:ph type="sldNum" sz="quarter" idx="5"/>
          </p:nvPr>
        </p:nvSpPr>
        <p:spPr/>
        <p:txBody>
          <a:bodyPr/>
          <a:lstStyle/>
          <a:p>
            <a:fld id="{1223B2E0-F841-4DF0-86E7-486D3B83D04F}" type="slidenum">
              <a:rPr lang="en-US" smtClean="0"/>
              <a:t>28</a:t>
            </a:fld>
            <a:endParaRPr lang="en-US"/>
          </a:p>
        </p:txBody>
      </p:sp>
    </p:spTree>
    <p:extLst>
      <p:ext uri="{BB962C8B-B14F-4D97-AF65-F5344CB8AC3E}">
        <p14:creationId xmlns:p14="http://schemas.microsoft.com/office/powerpoint/2010/main" val="41716843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so on – we take the average of the third attribute</a:t>
            </a:r>
          </a:p>
        </p:txBody>
      </p:sp>
      <p:sp>
        <p:nvSpPr>
          <p:cNvPr id="4" name="Slide Number Placeholder 3"/>
          <p:cNvSpPr>
            <a:spLocks noGrp="1"/>
          </p:cNvSpPr>
          <p:nvPr>
            <p:ph type="sldNum" sz="quarter" idx="5"/>
          </p:nvPr>
        </p:nvSpPr>
        <p:spPr/>
        <p:txBody>
          <a:bodyPr/>
          <a:lstStyle/>
          <a:p>
            <a:fld id="{1223B2E0-F841-4DF0-86E7-486D3B83D04F}" type="slidenum">
              <a:rPr lang="en-US" smtClean="0"/>
              <a:t>29</a:t>
            </a:fld>
            <a:endParaRPr lang="en-US"/>
          </a:p>
        </p:txBody>
      </p:sp>
    </p:spTree>
    <p:extLst>
      <p:ext uri="{BB962C8B-B14F-4D97-AF65-F5344CB8AC3E}">
        <p14:creationId xmlns:p14="http://schemas.microsoft.com/office/powerpoint/2010/main" val="35971418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fourth</a:t>
            </a:r>
          </a:p>
        </p:txBody>
      </p:sp>
      <p:sp>
        <p:nvSpPr>
          <p:cNvPr id="4" name="Slide Number Placeholder 3"/>
          <p:cNvSpPr>
            <a:spLocks noGrp="1"/>
          </p:cNvSpPr>
          <p:nvPr>
            <p:ph type="sldNum" sz="quarter" idx="5"/>
          </p:nvPr>
        </p:nvSpPr>
        <p:spPr/>
        <p:txBody>
          <a:bodyPr/>
          <a:lstStyle/>
          <a:p>
            <a:fld id="{1223B2E0-F841-4DF0-86E7-486D3B83D04F}" type="slidenum">
              <a:rPr lang="en-US" smtClean="0"/>
              <a:t>30</a:t>
            </a:fld>
            <a:endParaRPr lang="en-US"/>
          </a:p>
        </p:txBody>
      </p:sp>
    </p:spTree>
    <p:extLst>
      <p:ext uri="{BB962C8B-B14F-4D97-AF65-F5344CB8AC3E}">
        <p14:creationId xmlns:p14="http://schemas.microsoft.com/office/powerpoint/2010/main" val="15649570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fifth</a:t>
            </a:r>
          </a:p>
        </p:txBody>
      </p:sp>
      <p:sp>
        <p:nvSpPr>
          <p:cNvPr id="4" name="Slide Number Placeholder 3"/>
          <p:cNvSpPr>
            <a:spLocks noGrp="1"/>
          </p:cNvSpPr>
          <p:nvPr>
            <p:ph type="sldNum" sz="quarter" idx="5"/>
          </p:nvPr>
        </p:nvSpPr>
        <p:spPr/>
        <p:txBody>
          <a:bodyPr/>
          <a:lstStyle/>
          <a:p>
            <a:fld id="{1223B2E0-F841-4DF0-86E7-486D3B83D04F}" type="slidenum">
              <a:rPr lang="en-US" smtClean="0"/>
              <a:t>31</a:t>
            </a:fld>
            <a:endParaRPr lang="en-US"/>
          </a:p>
        </p:txBody>
      </p:sp>
    </p:spTree>
    <p:extLst>
      <p:ext uri="{BB962C8B-B14F-4D97-AF65-F5344CB8AC3E}">
        <p14:creationId xmlns:p14="http://schemas.microsoft.com/office/powerpoint/2010/main" val="5182874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we’ll suppose that the words sad, miserable, sorrowful, upset, and down; as well as content, joyful, merry, satisfied, and euphoric; all appear a number of times in the training set, and so our model is able to learn that the first five of these words tend to be found in posts labeled as sad, whereas the second five tend to be found in posts labeled as happy.</a:t>
            </a:r>
          </a:p>
          <a:p>
            <a:pPr marL="0" indent="0">
              <a:buFontTx/>
              <a:buNone/>
            </a:pPr>
            <a:endParaRPr lang="en-US" dirty="0"/>
          </a:p>
          <a:p>
            <a:pPr marL="0" indent="0">
              <a:buFontTx/>
              <a:buNone/>
            </a:pPr>
            <a:r>
              <a:rPr lang="en-US" dirty="0"/>
              <a:t>In this training set, however, it just so happens that the words depressed, unhappy, happy, and gleeful are either absent or infrequent, so that the model is not able to learn how these words are associated with positive versus negative sentiment in social media.</a:t>
            </a:r>
          </a:p>
          <a:p>
            <a:pPr marL="0" indent="0">
              <a:buFontTx/>
              <a:buNone/>
            </a:pPr>
            <a:endParaRPr lang="en-US" dirty="0"/>
          </a:p>
          <a:p>
            <a:pPr marL="0" indent="0">
              <a:buFontTx/>
              <a:buNone/>
            </a:pPr>
            <a:r>
              <a:rPr lang="en-US" dirty="0"/>
              <a:t>Again, for us it is obvious which words are positive versus negative, but it is not obvious to the model, because it has no understanding of these words’ meaning</a:t>
            </a:r>
          </a:p>
        </p:txBody>
      </p:sp>
      <p:sp>
        <p:nvSpPr>
          <p:cNvPr id="4" name="Slide Number Placeholder 3"/>
          <p:cNvSpPr>
            <a:spLocks noGrp="1"/>
          </p:cNvSpPr>
          <p:nvPr>
            <p:ph type="sldNum" sz="quarter" idx="5"/>
          </p:nvPr>
        </p:nvSpPr>
        <p:spPr/>
        <p:txBody>
          <a:bodyPr/>
          <a:lstStyle/>
          <a:p>
            <a:fld id="{9FCDE58F-843A-8447-AF7F-7BD31329CDC1}" type="slidenum">
              <a:rPr lang="en-US" smtClean="0"/>
              <a:t>3</a:t>
            </a:fld>
            <a:endParaRPr lang="en-US"/>
          </a:p>
        </p:txBody>
      </p:sp>
    </p:spTree>
    <p:extLst>
      <p:ext uri="{BB962C8B-B14F-4D97-AF65-F5344CB8AC3E}">
        <p14:creationId xmlns:p14="http://schemas.microsoft.com/office/powerpoint/2010/main" val="212411883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 sixth, until we have a vector of length 6, the number of attributes, regardless of the number of words in our sentence.</a:t>
            </a:r>
          </a:p>
        </p:txBody>
      </p:sp>
      <p:sp>
        <p:nvSpPr>
          <p:cNvPr id="4" name="Slide Number Placeholder 3"/>
          <p:cNvSpPr>
            <a:spLocks noGrp="1"/>
          </p:cNvSpPr>
          <p:nvPr>
            <p:ph type="sldNum" sz="quarter" idx="5"/>
          </p:nvPr>
        </p:nvSpPr>
        <p:spPr/>
        <p:txBody>
          <a:bodyPr/>
          <a:lstStyle/>
          <a:p>
            <a:fld id="{1223B2E0-F841-4DF0-86E7-486D3B83D04F}" type="slidenum">
              <a:rPr lang="en-US" smtClean="0"/>
              <a:t>32</a:t>
            </a:fld>
            <a:endParaRPr lang="en-US"/>
          </a:p>
        </p:txBody>
      </p:sp>
    </p:spTree>
    <p:extLst>
      <p:ext uri="{BB962C8B-B14F-4D97-AF65-F5344CB8AC3E}">
        <p14:creationId xmlns:p14="http://schemas.microsoft.com/office/powerpoint/2010/main" val="24838806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VSWEM approach, which stands for ‘very simple word embedding based model’, we take the max and average of each attribute across all words in the sentence, giving us two vectors that look much like word embeddings, but are pooling information across our entire sentence rather than representing just a single word. We can then concatenate these two vectors together – stack them, in other words, resulting in a feature vector that has the same length for every sentence we might consider. Its length is two times the number of attributes in our word vectors.</a:t>
            </a:r>
          </a:p>
          <a:p>
            <a:endParaRPr lang="en-US" dirty="0"/>
          </a:p>
          <a:p>
            <a:r>
              <a:rPr lang="en-US" dirty="0"/>
              <a:t>We can then use this vector to make predictions using logistic regression or any other prediction model.</a:t>
            </a:r>
          </a:p>
          <a:p>
            <a:endParaRPr lang="en-US" dirty="0"/>
          </a:p>
          <a:p>
            <a:r>
              <a:rPr lang="en-US" dirty="0"/>
              <a:t>What have we gained by using word vectors?</a:t>
            </a:r>
          </a:p>
          <a:p>
            <a:endParaRPr lang="en-US" dirty="0"/>
          </a:p>
          <a:p>
            <a:r>
              <a:rPr lang="en-US" dirty="0"/>
              <a:t>First, our feature vector is now much shorter than it was before, which makes the learning process easier and faster -- we have fewer parameters to learn. Previously, with the bag of words approach, it was the length of our vocabulary, which might be thousands of words. Second, our model now understands words in terms of their attributes rather than individual words in isolation, which allows it to make better predictions particularly for words it has not seen very often.</a:t>
            </a:r>
          </a:p>
          <a:p>
            <a:endParaRPr lang="en-US" dirty="0"/>
          </a:p>
          <a:p>
            <a:r>
              <a:rPr lang="en-US" dirty="0"/>
              <a:t>However, we still lose something with the VSWEM approach. When we took the max and average across our whole sentence, we lost information about distinct words, and about the order of the words in the sentence. It turns out these models tend to perform quite well despite this limitation. Nevertheless, in later lectures we’ll take a look at models designed specifically for sequential data – notably the recurrent neural network – that will allow us to overcome this limitation</a:t>
            </a:r>
          </a:p>
        </p:txBody>
      </p:sp>
      <p:sp>
        <p:nvSpPr>
          <p:cNvPr id="4" name="Slide Number Placeholder 3"/>
          <p:cNvSpPr>
            <a:spLocks noGrp="1"/>
          </p:cNvSpPr>
          <p:nvPr>
            <p:ph type="sldNum" sz="quarter" idx="10"/>
          </p:nvPr>
        </p:nvSpPr>
        <p:spPr/>
        <p:txBody>
          <a:bodyPr/>
          <a:lstStyle/>
          <a:p>
            <a:fld id="{1223B2E0-F841-4DF0-86E7-486D3B83D04F}" type="slidenum">
              <a:rPr lang="en-US" smtClean="0"/>
              <a:t>33</a:t>
            </a:fld>
            <a:endParaRPr lang="en-US"/>
          </a:p>
        </p:txBody>
      </p:sp>
    </p:spTree>
    <p:extLst>
      <p:ext uri="{BB962C8B-B14F-4D97-AF65-F5344CB8AC3E}">
        <p14:creationId xmlns:p14="http://schemas.microsoft.com/office/powerpoint/2010/main" val="316292536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these models tend to be much more complex than the bag of words and/or VSWEM setup.</a:t>
            </a:r>
          </a:p>
          <a:p>
            <a:r>
              <a:rPr lang="en-US" dirty="0"/>
              <a:t>Remember our rule of thumb: we prefer the simplest model that gets the job done.</a:t>
            </a:r>
          </a:p>
          <a:p>
            <a:r>
              <a:rPr lang="en-US" dirty="0"/>
              <a:t>When beginning an NLP project, it is advisable to start with a bag of words model, a VSWEM-like model, or both, and only then explore whether adding complexity improves the results.</a:t>
            </a:r>
          </a:p>
        </p:txBody>
      </p:sp>
      <p:sp>
        <p:nvSpPr>
          <p:cNvPr id="4" name="Slide Number Placeholder 3"/>
          <p:cNvSpPr>
            <a:spLocks noGrp="1"/>
          </p:cNvSpPr>
          <p:nvPr>
            <p:ph type="sldNum" sz="quarter" idx="5"/>
          </p:nvPr>
        </p:nvSpPr>
        <p:spPr/>
        <p:txBody>
          <a:bodyPr/>
          <a:lstStyle/>
          <a:p>
            <a:fld id="{1223B2E0-F841-4DF0-86E7-486D3B83D04F}" type="slidenum">
              <a:rPr lang="en-US" smtClean="0"/>
              <a:t>34</a:t>
            </a:fld>
            <a:endParaRPr lang="en-US"/>
          </a:p>
        </p:txBody>
      </p:sp>
    </p:spTree>
    <p:extLst>
      <p:ext uri="{BB962C8B-B14F-4D97-AF65-F5344CB8AC3E}">
        <p14:creationId xmlns:p14="http://schemas.microsoft.com/office/powerpoint/2010/main" val="13489052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current state of the art in NLP uses a kind of model called a transformer, which learns a deep hierarchy of semantic representations much like the ones we discussed in our computer vision block</a:t>
            </a:r>
          </a:p>
          <a:p>
            <a:endParaRPr lang="en-US" dirty="0"/>
          </a:p>
          <a:p>
            <a:r>
              <a:rPr lang="en-US" dirty="0"/>
              <a:t>GPT-3, developed by </a:t>
            </a:r>
            <a:r>
              <a:rPr lang="en-US" dirty="0" err="1"/>
              <a:t>OpenAI</a:t>
            </a:r>
            <a:r>
              <a:rPr lang="en-US" dirty="0"/>
              <a:t>, as seen in this example, and its successor, GPT-4, are trained on the whole internet, more or less, and the biggest models now have over a trillion parameters</a:t>
            </a:r>
          </a:p>
          <a:p>
            <a:endParaRPr lang="en-US" dirty="0"/>
          </a:p>
          <a:p>
            <a:r>
              <a:rPr lang="en-US" dirty="0"/>
              <a:t>Although the scale is incomprehensible, the principles involved in these models are quite simple</a:t>
            </a:r>
          </a:p>
          <a:p>
            <a:r>
              <a:rPr lang="en-US" dirty="0"/>
              <a:t>We’ll touch on these principles a little later on</a:t>
            </a:r>
          </a:p>
        </p:txBody>
      </p:sp>
      <p:sp>
        <p:nvSpPr>
          <p:cNvPr id="4" name="Slide Number Placeholder 3"/>
          <p:cNvSpPr>
            <a:spLocks noGrp="1"/>
          </p:cNvSpPr>
          <p:nvPr>
            <p:ph type="sldNum" sz="quarter" idx="5"/>
          </p:nvPr>
        </p:nvSpPr>
        <p:spPr/>
        <p:txBody>
          <a:bodyPr/>
          <a:lstStyle/>
          <a:p>
            <a:fld id="{DB333E9F-084A-8543-BC6F-0AE70009C29B}" type="slidenum">
              <a:rPr lang="en-US" smtClean="0"/>
              <a:t>35</a:t>
            </a:fld>
            <a:endParaRPr lang="en-US"/>
          </a:p>
        </p:txBody>
      </p:sp>
    </p:spTree>
    <p:extLst>
      <p:ext uri="{BB962C8B-B14F-4D97-AF65-F5344CB8AC3E}">
        <p14:creationId xmlns:p14="http://schemas.microsoft.com/office/powerpoint/2010/main" val="6598795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Importantly, now that we can convert words to vectors, text data and time-series data become quite similar.</a:t>
            </a:r>
          </a:p>
          <a:p>
            <a:endParaRPr lang="en-US" dirty="0"/>
          </a:p>
          <a:p>
            <a:r>
              <a:rPr lang="en-US" dirty="0"/>
              <a:t>A sentence becomes a sequence of multiple numeric values – these numeric values are the different word attributes</a:t>
            </a:r>
          </a:p>
        </p:txBody>
      </p:sp>
      <p:sp>
        <p:nvSpPr>
          <p:cNvPr id="4" name="Slide Number Placeholder 3"/>
          <p:cNvSpPr>
            <a:spLocks noGrp="1"/>
          </p:cNvSpPr>
          <p:nvPr>
            <p:ph type="sldNum" sz="quarter" idx="5"/>
          </p:nvPr>
        </p:nvSpPr>
        <p:spPr/>
        <p:txBody>
          <a:bodyPr/>
          <a:lstStyle/>
          <a:p>
            <a:fld id="{1223B2E0-F841-4DF0-86E7-486D3B83D04F}" type="slidenum">
              <a:rPr lang="en-US" smtClean="0"/>
              <a:t>36</a:t>
            </a:fld>
            <a:endParaRPr lang="en-US"/>
          </a:p>
        </p:txBody>
      </p:sp>
    </p:spTree>
    <p:extLst>
      <p:ext uri="{BB962C8B-B14F-4D97-AF65-F5344CB8AC3E}">
        <p14:creationId xmlns:p14="http://schemas.microsoft.com/office/powerpoint/2010/main" val="26703145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Time-series data are also sequences of multiple numeric values corresponding to multiple types of measurements captured in the ICU, for example.</a:t>
            </a:r>
          </a:p>
          <a:p>
            <a:endParaRPr lang="en-US" dirty="0"/>
          </a:p>
          <a:p>
            <a:r>
              <a:rPr lang="en-US" dirty="0"/>
              <a:t>There are differences between the two – for one thing, the words in a sentence don’t have a time associated with them. Still, this similarity allows us to use many methods for NLP for time-series as well, and vice-versa.</a:t>
            </a:r>
          </a:p>
          <a:p>
            <a:endParaRPr lang="en-US" dirty="0"/>
          </a:p>
        </p:txBody>
      </p:sp>
      <p:sp>
        <p:nvSpPr>
          <p:cNvPr id="4" name="Slide Number Placeholder 3"/>
          <p:cNvSpPr>
            <a:spLocks noGrp="1"/>
          </p:cNvSpPr>
          <p:nvPr>
            <p:ph type="sldNum" sz="quarter" idx="5"/>
          </p:nvPr>
        </p:nvSpPr>
        <p:spPr/>
        <p:txBody>
          <a:bodyPr/>
          <a:lstStyle/>
          <a:p>
            <a:fld id="{1223B2E0-F841-4DF0-86E7-486D3B83D04F}" type="slidenum">
              <a:rPr lang="en-US" smtClean="0"/>
              <a:t>37</a:t>
            </a:fld>
            <a:endParaRPr lang="en-US"/>
          </a:p>
        </p:txBody>
      </p:sp>
    </p:spTree>
    <p:extLst>
      <p:ext uri="{BB962C8B-B14F-4D97-AF65-F5344CB8AC3E}">
        <p14:creationId xmlns:p14="http://schemas.microsoft.com/office/powerpoint/2010/main" val="328832729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 very simple example, we can use the same approach as we did in VSWEM when working with time series. If we want to use logistic regression or a simple MLP to make predictions, we need to reduce our time series to a vector that has the same length for every sequence in our dataset. We can do this by simply taking the max and average – or any other summary statistics, for that matter -- of every numeric value in the series, resulting in a fixed-length vector, as required for logistic regression or the MLP.</a:t>
            </a:r>
          </a:p>
          <a:p>
            <a:endParaRPr lang="en-US" dirty="0"/>
          </a:p>
          <a:p>
            <a:r>
              <a:rPr lang="en-US" dirty="0"/>
              <a:t>This is done quite often in practice – for example, this very approach was used to predict hypoxemia during anesthesia quite successfully.</a:t>
            </a:r>
          </a:p>
        </p:txBody>
      </p:sp>
      <p:sp>
        <p:nvSpPr>
          <p:cNvPr id="4" name="Slide Number Placeholder 3"/>
          <p:cNvSpPr>
            <a:spLocks noGrp="1"/>
          </p:cNvSpPr>
          <p:nvPr>
            <p:ph type="sldNum" sz="quarter" idx="5"/>
          </p:nvPr>
        </p:nvSpPr>
        <p:spPr/>
        <p:txBody>
          <a:bodyPr/>
          <a:lstStyle/>
          <a:p>
            <a:fld id="{1223B2E0-F841-4DF0-86E7-486D3B83D04F}" type="slidenum">
              <a:rPr lang="en-US" smtClean="0"/>
              <a:t>38</a:t>
            </a:fld>
            <a:endParaRPr lang="en-US"/>
          </a:p>
        </p:txBody>
      </p:sp>
    </p:spTree>
    <p:extLst>
      <p:ext uri="{BB962C8B-B14F-4D97-AF65-F5344CB8AC3E}">
        <p14:creationId xmlns:p14="http://schemas.microsoft.com/office/powerpoint/2010/main" val="235180364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like in the NLP example, we lose information that may be important when we do this; in particular, we lose information about the order of measurements.</a:t>
            </a:r>
          </a:p>
        </p:txBody>
      </p:sp>
      <p:sp>
        <p:nvSpPr>
          <p:cNvPr id="4" name="Slide Number Placeholder 3"/>
          <p:cNvSpPr>
            <a:spLocks noGrp="1"/>
          </p:cNvSpPr>
          <p:nvPr>
            <p:ph type="sldNum" sz="quarter" idx="5"/>
          </p:nvPr>
        </p:nvSpPr>
        <p:spPr/>
        <p:txBody>
          <a:bodyPr/>
          <a:lstStyle/>
          <a:p>
            <a:fld id="{1223B2E0-F841-4DF0-86E7-486D3B83D04F}" type="slidenum">
              <a:rPr lang="en-US" smtClean="0"/>
              <a:t>39</a:t>
            </a:fld>
            <a:endParaRPr lang="en-US"/>
          </a:p>
        </p:txBody>
      </p:sp>
    </p:spTree>
    <p:extLst>
      <p:ext uri="{BB962C8B-B14F-4D97-AF65-F5344CB8AC3E}">
        <p14:creationId xmlns:p14="http://schemas.microsoft.com/office/powerpoint/2010/main" val="179363668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a:t>
            </a:r>
          </a:p>
        </p:txBody>
      </p:sp>
      <p:sp>
        <p:nvSpPr>
          <p:cNvPr id="4" name="Slide Number Placeholder 3"/>
          <p:cNvSpPr>
            <a:spLocks noGrp="1"/>
          </p:cNvSpPr>
          <p:nvPr>
            <p:ph type="sldNum" sz="quarter" idx="5"/>
          </p:nvPr>
        </p:nvSpPr>
        <p:spPr/>
        <p:txBody>
          <a:bodyPr/>
          <a:lstStyle/>
          <a:p>
            <a:fld id="{DB333E9F-084A-8543-BC6F-0AE70009C29B}" type="slidenum">
              <a:rPr lang="en-US" smtClean="0"/>
              <a:t>40</a:t>
            </a:fld>
            <a:endParaRPr lang="en-US"/>
          </a:p>
        </p:txBody>
      </p:sp>
    </p:spTree>
    <p:extLst>
      <p:ext uri="{BB962C8B-B14F-4D97-AF65-F5344CB8AC3E}">
        <p14:creationId xmlns:p14="http://schemas.microsoft.com/office/powerpoint/2010/main" val="188954885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worth noting that the idea of learning a compact set of attributes for words has also proved quite effective for other categorical variables with a large number of categories. If we consider diagnosis codes, for instance, many of the same considerations we’ve discussed still apply:</a:t>
            </a:r>
          </a:p>
          <a:p>
            <a:r>
              <a:rPr lang="en-US" dirty="0"/>
              <a:t>Some categories are more closely related to each other than others, and it is advantageous to understand these relationships when making predictions.</a:t>
            </a:r>
          </a:p>
          <a:p>
            <a:r>
              <a:rPr lang="en-US" dirty="0"/>
              <a:t>We might also argue that diagnosis and procedure codes, much like words, can also be defined in terms of the contexts in which they appear.</a:t>
            </a:r>
          </a:p>
          <a:p>
            <a:r>
              <a:rPr lang="en-US" dirty="0"/>
              <a:t>However, in this case the contexts are not sentences; instead, they are patients, each of whom defines a unique trajectory of health-related measurements and observations.</a:t>
            </a:r>
          </a:p>
        </p:txBody>
      </p:sp>
      <p:sp>
        <p:nvSpPr>
          <p:cNvPr id="4" name="Slide Number Placeholder 3"/>
          <p:cNvSpPr>
            <a:spLocks noGrp="1"/>
          </p:cNvSpPr>
          <p:nvPr>
            <p:ph type="sldNum" sz="quarter" idx="5"/>
          </p:nvPr>
        </p:nvSpPr>
        <p:spPr/>
        <p:txBody>
          <a:bodyPr/>
          <a:lstStyle/>
          <a:p>
            <a:fld id="{1223B2E0-F841-4DF0-86E7-486D3B83D04F}" type="slidenum">
              <a:rPr lang="en-US" smtClean="0"/>
              <a:t>41</a:t>
            </a:fld>
            <a:endParaRPr lang="en-US"/>
          </a:p>
        </p:txBody>
      </p:sp>
    </p:spTree>
    <p:extLst>
      <p:ext uri="{BB962C8B-B14F-4D97-AF65-F5344CB8AC3E}">
        <p14:creationId xmlns:p14="http://schemas.microsoft.com/office/powerpoint/2010/main" val="2570087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Here we see a model that has learned a number of words that are associated with positive sentiment in the training set, as indicated by the orange weights, and other words associated with negative sentiment in the training set, as indicated by the blue weights.</a:t>
            </a:r>
          </a:p>
          <a:p>
            <a:endParaRPr lang="en-US" dirty="0"/>
          </a:p>
          <a:p>
            <a:r>
              <a:rPr lang="en-US" dirty="0"/>
              <a:t>However, the words happy and depressed were not in the training set, so when the model sees a post saying “I’m so depressed coach K is retiring” -- or “I’m so happy coach K is finally retiring”, depending – it’s not sure whether the sentiment is positive or negative.</a:t>
            </a:r>
          </a:p>
          <a:p>
            <a:endParaRPr lang="en-US" dirty="0"/>
          </a:p>
          <a:p>
            <a:r>
              <a:rPr lang="en-US" dirty="0"/>
              <a:t>What would be much better is if, instead of treating “happy” and “joyful” as distinct features, we instead had a model that recognized that these two words are closely related, and therefore that joyful and happy should have similar impact on the predicted probability that the sentiment is positive</a:t>
            </a:r>
          </a:p>
        </p:txBody>
      </p:sp>
      <p:sp>
        <p:nvSpPr>
          <p:cNvPr id="4" name="Slide Number Placeholder 3"/>
          <p:cNvSpPr>
            <a:spLocks noGrp="1"/>
          </p:cNvSpPr>
          <p:nvPr>
            <p:ph type="sldNum" sz="quarter" idx="10"/>
          </p:nvPr>
        </p:nvSpPr>
        <p:spPr/>
        <p:txBody>
          <a:bodyPr/>
          <a:lstStyle/>
          <a:p>
            <a:fld id="{DB333E9F-084A-8543-BC6F-0AE70009C29B}" type="slidenum">
              <a:rPr lang="en-US" smtClean="0"/>
              <a:t>4</a:t>
            </a:fld>
            <a:endParaRPr lang="en-US"/>
          </a:p>
        </p:txBody>
      </p:sp>
    </p:spTree>
    <p:extLst>
      <p:ext uri="{BB962C8B-B14F-4D97-AF65-F5344CB8AC3E}">
        <p14:creationId xmlns:p14="http://schemas.microsoft.com/office/powerpoint/2010/main" val="15400539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In other words, we’d like to have a numeric value that specifies the degree to which that word in our vocabulary is happy or sad. Then, we can learn how this value is associated with the label, instead of learning how each individual word is associated with the label.</a:t>
            </a:r>
          </a:p>
        </p:txBody>
      </p:sp>
      <p:sp>
        <p:nvSpPr>
          <p:cNvPr id="4" name="Slide Number Placeholder 3"/>
          <p:cNvSpPr>
            <a:spLocks noGrp="1"/>
          </p:cNvSpPr>
          <p:nvPr>
            <p:ph type="sldNum" sz="quarter" idx="5"/>
          </p:nvPr>
        </p:nvSpPr>
        <p:spPr/>
        <p:txBody>
          <a:bodyPr/>
          <a:lstStyle/>
          <a:p>
            <a:fld id="{9FCDE58F-843A-8447-AF7F-7BD31329CDC1}" type="slidenum">
              <a:rPr lang="en-US" smtClean="0"/>
              <a:t>5</a:t>
            </a:fld>
            <a:endParaRPr lang="en-US"/>
          </a:p>
        </p:txBody>
      </p:sp>
    </p:spTree>
    <p:extLst>
      <p:ext uri="{BB962C8B-B14F-4D97-AF65-F5344CB8AC3E}">
        <p14:creationId xmlns:p14="http://schemas.microsoft.com/office/powerpoint/2010/main" val="626477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explore this idea a little further, let’s suppose we wanted to train a robot to buy groceries. This example comes from a student who took this class two years ago and is now using machine learning in their own research.</a:t>
            </a:r>
          </a:p>
        </p:txBody>
      </p:sp>
      <p:sp>
        <p:nvSpPr>
          <p:cNvPr id="4" name="Slide Number Placeholder 3"/>
          <p:cNvSpPr>
            <a:spLocks noGrp="1"/>
          </p:cNvSpPr>
          <p:nvPr>
            <p:ph type="sldNum" sz="quarter" idx="5"/>
          </p:nvPr>
        </p:nvSpPr>
        <p:spPr/>
        <p:txBody>
          <a:bodyPr/>
          <a:lstStyle/>
          <a:p>
            <a:fld id="{1223B2E0-F841-4DF0-86E7-486D3B83D04F}" type="slidenum">
              <a:rPr lang="en-US" smtClean="0"/>
              <a:t>6</a:t>
            </a:fld>
            <a:endParaRPr lang="en-US"/>
          </a:p>
        </p:txBody>
      </p:sp>
    </p:spTree>
    <p:extLst>
      <p:ext uri="{BB962C8B-B14F-4D97-AF65-F5344CB8AC3E}">
        <p14:creationId xmlns:p14="http://schemas.microsoft.com/office/powerpoint/2010/main" val="8551208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think about using vectors of numeric values to ‘encode’ various possible grocery list items. We’ll capture different attributes of the items using different elements of our numeric vectors.</a:t>
            </a:r>
          </a:p>
        </p:txBody>
      </p:sp>
      <p:sp>
        <p:nvSpPr>
          <p:cNvPr id="4" name="Slide Number Placeholder 3"/>
          <p:cNvSpPr>
            <a:spLocks noGrp="1"/>
          </p:cNvSpPr>
          <p:nvPr>
            <p:ph type="sldNum" sz="quarter" idx="5"/>
          </p:nvPr>
        </p:nvSpPr>
        <p:spPr/>
        <p:txBody>
          <a:bodyPr/>
          <a:lstStyle/>
          <a:p>
            <a:fld id="{1223B2E0-F841-4DF0-86E7-486D3B83D04F}" type="slidenum">
              <a:rPr lang="en-US" smtClean="0"/>
              <a:t>7</a:t>
            </a:fld>
            <a:endParaRPr lang="en-US"/>
          </a:p>
        </p:txBody>
      </p:sp>
    </p:spTree>
    <p:extLst>
      <p:ext uri="{BB962C8B-B14F-4D97-AF65-F5344CB8AC3E}">
        <p14:creationId xmlns:p14="http://schemas.microsoft.com/office/powerpoint/2010/main" val="9612571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keep things simple in this example, let’s suppose there are five primary attributes, or characteristics, of these items. The first attribute is the state, which can range from solid to liquid. The second attribute is the sweetness -- they may be sweet or non-sweet. The third is the color – they may be dark or non-dark. The fourth is the size, from large to small, and the fifth is their </a:t>
            </a:r>
            <a:r>
              <a:rPr lang="en-US" dirty="0" err="1"/>
              <a:t>carrotness</a:t>
            </a:r>
            <a:r>
              <a:rPr lang="en-US" dirty="0"/>
              <a:t> – both here and with word vectors, some of these attributes may be quite specific or unusual!</a:t>
            </a:r>
          </a:p>
        </p:txBody>
      </p:sp>
      <p:sp>
        <p:nvSpPr>
          <p:cNvPr id="4" name="Slide Number Placeholder 3"/>
          <p:cNvSpPr>
            <a:spLocks noGrp="1"/>
          </p:cNvSpPr>
          <p:nvPr>
            <p:ph type="sldNum" sz="quarter" idx="5"/>
          </p:nvPr>
        </p:nvSpPr>
        <p:spPr/>
        <p:txBody>
          <a:bodyPr/>
          <a:lstStyle/>
          <a:p>
            <a:fld id="{1223B2E0-F841-4DF0-86E7-486D3B83D04F}" type="slidenum">
              <a:rPr lang="en-US" smtClean="0"/>
              <a:t>8</a:t>
            </a:fld>
            <a:endParaRPr lang="en-US"/>
          </a:p>
        </p:txBody>
      </p:sp>
    </p:spTree>
    <p:extLst>
      <p:ext uri="{BB962C8B-B14F-4D97-AF65-F5344CB8AC3E}">
        <p14:creationId xmlns:p14="http://schemas.microsoft.com/office/powerpoint/2010/main" val="112394358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now “encode” each of our grocery items using these attributes</a:t>
            </a:r>
          </a:p>
          <a:p>
            <a:r>
              <a:rPr lang="en-US" dirty="0"/>
              <a:t>Table salt is solid, non-sweet, light colored, small, and non-carrot-y, and so we can represent it using the values shown in the slide</a:t>
            </a:r>
          </a:p>
          <a:p>
            <a:endParaRPr lang="en-US" dirty="0"/>
          </a:p>
          <a:p>
            <a:r>
              <a:rPr lang="en-US" dirty="0"/>
              <a:t>Carrots are also solid, but their other attributes are quite different from salt – in particular they’re much larger and extremely carrot-y – so we can represent them using the values shown in the top right</a:t>
            </a:r>
          </a:p>
          <a:p>
            <a:endParaRPr lang="en-US" dirty="0"/>
          </a:p>
          <a:p>
            <a:r>
              <a:rPr lang="en-US" dirty="0"/>
              <a:t>And we can think about building a predictive model that, instead of being based on the counts of specific grocery items, is based on these grocery item attributes. We can use the attributes in a model that predicts whether an item is likely to be an ingredient in a dessert, for example: high sweetness makes it more likely, whereas low sweetness makes it less likely.</a:t>
            </a:r>
          </a:p>
        </p:txBody>
      </p:sp>
      <p:sp>
        <p:nvSpPr>
          <p:cNvPr id="4" name="Slide Number Placeholder 3"/>
          <p:cNvSpPr>
            <a:spLocks noGrp="1"/>
          </p:cNvSpPr>
          <p:nvPr>
            <p:ph type="sldNum" sz="quarter" idx="5"/>
          </p:nvPr>
        </p:nvSpPr>
        <p:spPr/>
        <p:txBody>
          <a:bodyPr/>
          <a:lstStyle/>
          <a:p>
            <a:fld id="{1223B2E0-F841-4DF0-86E7-486D3B83D04F}" type="slidenum">
              <a:rPr lang="en-US" smtClean="0"/>
              <a:t>9</a:t>
            </a:fld>
            <a:endParaRPr lang="en-US"/>
          </a:p>
        </p:txBody>
      </p:sp>
    </p:spTree>
    <p:extLst>
      <p:ext uri="{BB962C8B-B14F-4D97-AF65-F5344CB8AC3E}">
        <p14:creationId xmlns:p14="http://schemas.microsoft.com/office/powerpoint/2010/main" val="33726777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D23D3-97BA-8344-B77C-C3C47F735D95}"/>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DBA69F-5897-5F44-92BC-479B55DE9F72}"/>
              </a:ext>
            </a:extLst>
          </p:cNvPr>
          <p:cNvSpPr>
            <a:spLocks noGrp="1"/>
          </p:cNvSpPr>
          <p:nvPr>
            <p:ph type="subTitle" idx="1"/>
          </p:nvPr>
        </p:nvSpPr>
        <p:spPr>
          <a:xfrm>
            <a:off x="1524000" y="3602037"/>
            <a:ext cx="9144000" cy="1655763"/>
          </a:xfrm>
          <a:prstGeom prst="rect">
            <a:avLst/>
          </a:prstGeo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Tree>
    <p:extLst>
      <p:ext uri="{BB962C8B-B14F-4D97-AF65-F5344CB8AC3E}">
        <p14:creationId xmlns:p14="http://schemas.microsoft.com/office/powerpoint/2010/main" val="41837294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4A9F9-9678-2743-B0D7-2303C7428EE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213DE2-E1E8-8C40-8B00-91EF68139310}"/>
              </a:ext>
            </a:extLst>
          </p:cNvPr>
          <p:cNvSpPr>
            <a:spLocks noGrp="1"/>
          </p:cNvSpPr>
          <p:nvPr>
            <p:ph type="body" orient="vert" idx="1"/>
          </p:nvPr>
        </p:nvSpPr>
        <p:spPr>
          <a:xfrm>
            <a:off x="838200" y="1825625"/>
            <a:ext cx="10515600" cy="4351339"/>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34828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645086-DAA8-FA49-915F-8B28AFD11691}"/>
              </a:ext>
            </a:extLst>
          </p:cNvPr>
          <p:cNvSpPr>
            <a:spLocks noGrp="1"/>
          </p:cNvSpPr>
          <p:nvPr>
            <p:ph type="title" orient="vert"/>
          </p:nvPr>
        </p:nvSpPr>
        <p:spPr>
          <a:xfrm>
            <a:off x="8724901" y="365126"/>
            <a:ext cx="2628900" cy="5811839"/>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7C3AEF-AC20-C245-8112-195AA156825C}"/>
              </a:ext>
            </a:extLst>
          </p:cNvPr>
          <p:cNvSpPr>
            <a:spLocks noGrp="1"/>
          </p:cNvSpPr>
          <p:nvPr>
            <p:ph type="body" orient="vert" idx="1"/>
          </p:nvPr>
        </p:nvSpPr>
        <p:spPr>
          <a:xfrm>
            <a:off x="838201" y="365126"/>
            <a:ext cx="7734300" cy="5811839"/>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1683057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744FE-227B-BB4B-AFCB-C70369A59A9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03E786AE-9738-E14C-9B4A-B463D9070E75}"/>
              </a:ext>
            </a:extLst>
          </p:cNvPr>
          <p:cNvSpPr>
            <a:spLocks noGrp="1"/>
          </p:cNvSpPr>
          <p:nvPr>
            <p:ph idx="1"/>
          </p:nvPr>
        </p:nvSpPr>
        <p:spPr>
          <a:xfrm>
            <a:off x="838200" y="1825625"/>
            <a:ext cx="10515600" cy="435133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732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DDC07-CABA-9E4D-9E3A-95E05BCB87D8}"/>
              </a:ext>
            </a:extLst>
          </p:cNvPr>
          <p:cNvSpPr>
            <a:spLocks noGrp="1"/>
          </p:cNvSpPr>
          <p:nvPr>
            <p:ph type="title"/>
          </p:nvPr>
        </p:nvSpPr>
        <p:spPr>
          <a:xfrm>
            <a:off x="831851" y="1709740"/>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28BD0F8-3355-CA42-8F79-D8191E4962BE}"/>
              </a:ext>
            </a:extLst>
          </p:cNvPr>
          <p:cNvSpPr>
            <a:spLocks noGrp="1"/>
          </p:cNvSpPr>
          <p:nvPr>
            <p:ph type="body" idx="1"/>
          </p:nvPr>
        </p:nvSpPr>
        <p:spPr>
          <a:xfrm>
            <a:off x="831851" y="4589464"/>
            <a:ext cx="10515600" cy="1500187"/>
          </a:xfrm>
          <a:prstGeom prst="rect">
            <a:avLst/>
          </a:prstGeo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386378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6984-E4BA-284B-B7AF-D51BD0BDCBE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FF353D1B-9EE2-4E4F-B36A-F0F237B8A8E4}"/>
              </a:ext>
            </a:extLst>
          </p:cNvPr>
          <p:cNvSpPr>
            <a:spLocks noGrp="1"/>
          </p:cNvSpPr>
          <p:nvPr>
            <p:ph sz="half" idx="1"/>
          </p:nvPr>
        </p:nvSpPr>
        <p:spPr>
          <a:xfrm>
            <a:off x="838200" y="1825625"/>
            <a:ext cx="5181600" cy="435133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8FBE0A-D618-A548-B1F3-E7BCD2D5715F}"/>
              </a:ext>
            </a:extLst>
          </p:cNvPr>
          <p:cNvSpPr>
            <a:spLocks noGrp="1"/>
          </p:cNvSpPr>
          <p:nvPr>
            <p:ph sz="half" idx="2"/>
          </p:nvPr>
        </p:nvSpPr>
        <p:spPr>
          <a:xfrm>
            <a:off x="6172200" y="1825625"/>
            <a:ext cx="5181600" cy="435133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09996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8D306-FDF6-DE45-90F3-DD6E0A2416EE}"/>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EE7B324-C8C1-B34B-93B4-5E52FB3E7B79}"/>
              </a:ext>
            </a:extLst>
          </p:cNvPr>
          <p:cNvSpPr>
            <a:spLocks noGrp="1"/>
          </p:cNvSpPr>
          <p:nvPr>
            <p:ph type="body" idx="1"/>
          </p:nvPr>
        </p:nvSpPr>
        <p:spPr>
          <a:xfrm>
            <a:off x="839789" y="1681163"/>
            <a:ext cx="5157787" cy="823912"/>
          </a:xfrm>
          <a:prstGeom prst="rect">
            <a:avLst/>
          </a:prstGeo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95C052-E346-7A4E-A53F-178DCAB9D312}"/>
              </a:ext>
            </a:extLst>
          </p:cNvPr>
          <p:cNvSpPr>
            <a:spLocks noGrp="1"/>
          </p:cNvSpPr>
          <p:nvPr>
            <p:ph sz="half" idx="2"/>
          </p:nvPr>
        </p:nvSpPr>
        <p:spPr>
          <a:xfrm>
            <a:off x="839789"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0F207E-CBC1-6444-AE32-2D03AB9BEB81}"/>
              </a:ext>
            </a:extLst>
          </p:cNvPr>
          <p:cNvSpPr>
            <a:spLocks noGrp="1"/>
          </p:cNvSpPr>
          <p:nvPr>
            <p:ph type="body" sz="quarter" idx="3"/>
          </p:nvPr>
        </p:nvSpPr>
        <p:spPr>
          <a:xfrm>
            <a:off x="6172201" y="1681163"/>
            <a:ext cx="5183188" cy="823912"/>
          </a:xfrm>
          <a:prstGeom prst="rect">
            <a:avLst/>
          </a:prstGeo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BC86491-5FF8-E448-A837-D74C6F85ECFD}"/>
              </a:ext>
            </a:extLst>
          </p:cNvPr>
          <p:cNvSpPr>
            <a:spLocks noGrp="1"/>
          </p:cNvSpPr>
          <p:nvPr>
            <p:ph sz="quarter" idx="4"/>
          </p:nvPr>
        </p:nvSpPr>
        <p:spPr>
          <a:xfrm>
            <a:off x="6172201"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2773399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D2B47-C6F1-2C47-83A6-7C9765DBB8CB}"/>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173302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23926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1967C-A2EB-A742-BD60-241901035A2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6484264-1CC0-ED47-9FC4-17EA9AEE949C}"/>
              </a:ext>
            </a:extLst>
          </p:cNvPr>
          <p:cNvSpPr>
            <a:spLocks noGrp="1"/>
          </p:cNvSpPr>
          <p:nvPr>
            <p:ph idx="1"/>
          </p:nvPr>
        </p:nvSpPr>
        <p:spPr>
          <a:xfrm>
            <a:off x="5183188" y="987426"/>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2E82311-296D-B54E-84F6-B91B4D004E05}"/>
              </a:ext>
            </a:extLst>
          </p:cNvPr>
          <p:cNvSpPr>
            <a:spLocks noGrp="1"/>
          </p:cNvSpPr>
          <p:nvPr>
            <p:ph type="body" sz="half" idx="2"/>
          </p:nvPr>
        </p:nvSpPr>
        <p:spPr>
          <a:xfrm>
            <a:off x="839788" y="2057401"/>
            <a:ext cx="3932237" cy="3811588"/>
          </a:xfrm>
          <a:prstGeom prst="rect">
            <a:avLst/>
          </a:prstGeo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1646019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E9CE1-388E-D644-BFC2-E3BA89CDFE77}"/>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F9288A-BC67-054C-8D82-B775C7F3F0B2}"/>
              </a:ext>
            </a:extLst>
          </p:cNvPr>
          <p:cNvSpPr>
            <a:spLocks noGrp="1"/>
          </p:cNvSpPr>
          <p:nvPr>
            <p:ph type="pic" idx="1"/>
          </p:nvPr>
        </p:nvSpPr>
        <p:spPr>
          <a:xfrm>
            <a:off x="5183188" y="987426"/>
            <a:ext cx="6172200" cy="4873625"/>
          </a:xfrm>
          <a:prstGeom prst="rect">
            <a:avLst/>
          </a:prstGeo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a:extLst>
              <a:ext uri="{FF2B5EF4-FFF2-40B4-BE49-F238E27FC236}">
                <a16:creationId xmlns:a16="http://schemas.microsoft.com/office/drawing/2014/main" id="{FB7354F2-00A4-E440-B3B4-24D0906C1040}"/>
              </a:ext>
            </a:extLst>
          </p:cNvPr>
          <p:cNvSpPr>
            <a:spLocks noGrp="1"/>
          </p:cNvSpPr>
          <p:nvPr>
            <p:ph type="body" sz="half" idx="2"/>
          </p:nvPr>
        </p:nvSpPr>
        <p:spPr>
          <a:xfrm>
            <a:off x="839788" y="2057401"/>
            <a:ext cx="3932237" cy="3811588"/>
          </a:xfrm>
          <a:prstGeom prst="rect">
            <a:avLst/>
          </a:prstGeo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919355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1373782"/>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8.em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2.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2.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2.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2.png"/><Relationship Id="rId4"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2.png"/><Relationship Id="rId4"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2.png"/><Relationship Id="rId4"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2.png"/><Relationship Id="rId4"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5" Type="http://schemas.openxmlformats.org/officeDocument/2006/relationships/image" Target="../media/image2.png"/><Relationship Id="rId4"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5" Type="http://schemas.openxmlformats.org/officeDocument/2006/relationships/image" Target="../media/image2.png"/><Relationship Id="rId4" Type="http://schemas.openxmlformats.org/officeDocument/2006/relationships/notesSlide" Target="../notesSlides/notesSlide28.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5" Type="http://schemas.openxmlformats.org/officeDocument/2006/relationships/image" Target="../media/image2.png"/><Relationship Id="rId4"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5" Type="http://schemas.openxmlformats.org/officeDocument/2006/relationships/image" Target="../media/image2.png"/><Relationship Id="rId4"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5" Type="http://schemas.openxmlformats.org/officeDocument/2006/relationships/image" Target="../media/image2.png"/><Relationship Id="rId4"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5.m4a"/><Relationship Id="rId1" Type="http://schemas.microsoft.com/office/2007/relationships/media" Target="../media/media35.m4a"/><Relationship Id="rId5" Type="http://schemas.openxmlformats.org/officeDocument/2006/relationships/image" Target="../media/image2.png"/><Relationship Id="rId4"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m4a"/><Relationship Id="rId1" Type="http://schemas.microsoft.com/office/2007/relationships/media" Target="../media/media36.m4a"/><Relationship Id="rId5" Type="http://schemas.openxmlformats.org/officeDocument/2006/relationships/image" Target="../media/image2.png"/><Relationship Id="rId4" Type="http://schemas.openxmlformats.org/officeDocument/2006/relationships/notesSlide" Target="../notesSlides/notesSlide34.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5" Type="http://schemas.openxmlformats.org/officeDocument/2006/relationships/image" Target="../media/image2.png"/><Relationship Id="rId4" Type="http://schemas.openxmlformats.org/officeDocument/2006/relationships/notesSlide" Target="../notesSlides/notesSlide35.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8.m4a"/><Relationship Id="rId1" Type="http://schemas.microsoft.com/office/2007/relationships/media" Target="../media/media38.m4a"/><Relationship Id="rId5" Type="http://schemas.openxmlformats.org/officeDocument/2006/relationships/image" Target="../media/image2.png"/><Relationship Id="rId4"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9.m4a"/><Relationship Id="rId1" Type="http://schemas.microsoft.com/office/2007/relationships/media" Target="../media/media39.m4a"/><Relationship Id="rId5" Type="http://schemas.openxmlformats.org/officeDocument/2006/relationships/image" Target="../media/image2.png"/><Relationship Id="rId4"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0.png"/><Relationship Id="rId5" Type="http://schemas.openxmlformats.org/officeDocument/2006/relationships/image" Target="../media/image30.png"/><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m4a"/><Relationship Id="rId1" Type="http://schemas.microsoft.com/office/2007/relationships/media" Target="../media/media40.m4a"/><Relationship Id="rId5" Type="http://schemas.openxmlformats.org/officeDocument/2006/relationships/image" Target="../media/image2.png"/><Relationship Id="rId4" Type="http://schemas.openxmlformats.org/officeDocument/2006/relationships/notesSlide" Target="../notesSlides/notesSlide38.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m4a"/><Relationship Id="rId1" Type="http://schemas.microsoft.com/office/2007/relationships/media" Target="../media/media41.m4a"/><Relationship Id="rId6" Type="http://schemas.openxmlformats.org/officeDocument/2006/relationships/image" Target="../media/image2.png"/><Relationship Id="rId5" Type="http://schemas.openxmlformats.org/officeDocument/2006/relationships/image" Target="../media/image14.png"/><Relationship Id="rId4" Type="http://schemas.openxmlformats.org/officeDocument/2006/relationships/notesSlide" Target="../notesSlides/notesSlide39.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file:///C:\Local-Documents\git-docs\CI-Fellowship\Presentations\COVID-JC\2_pipeline\images\retail-robot-hospitality-1.jpg" TargetMode="External"/><Relationship Id="rId5" Type="http://schemas.openxmlformats.org/officeDocument/2006/relationships/image" Target="../media/image5.jpe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file:///C:\Local-Documents\git-docs\CI-Fellowship\Presentations\COVID-JC\2_pipeline\images\noun_carrot%20vegetables_2996790.png" TargetMode="External"/><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file:///C:\Local-Documents\git-docs\CI-Fellowship\Presentations\COVID-JC\2_pipeline\figs\roboshop_embedding.emf" TargetMode="External"/><Relationship Id="rId5" Type="http://schemas.openxmlformats.org/officeDocument/2006/relationships/image" Target="../media/image7.emf"/><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597902"/>
            <a:ext cx="10363200" cy="3189721"/>
          </a:xfrm>
        </p:spPr>
        <p:txBody>
          <a:bodyPr>
            <a:normAutofit fontScale="90000"/>
          </a:bodyPr>
          <a:lstStyle/>
          <a:p>
            <a:pPr>
              <a:spcAft>
                <a:spcPts val="1200"/>
              </a:spcAft>
            </a:pPr>
            <a:r>
              <a:rPr lang="en-US" dirty="0"/>
              <a:t>Word Embeddings and </a:t>
            </a:r>
            <a:br>
              <a:rPr lang="en-US" dirty="0"/>
            </a:br>
            <a:r>
              <a:rPr lang="en-US" dirty="0"/>
              <a:t>A Very Simple Word Embedding Based Model</a:t>
            </a:r>
            <a:br>
              <a:rPr lang="en-US" dirty="0"/>
            </a:br>
            <a:endParaRPr lang="en-US" sz="4800" dirty="0"/>
          </a:p>
        </p:txBody>
      </p:sp>
      <p:sp>
        <p:nvSpPr>
          <p:cNvPr id="3" name="Subtitle 2"/>
          <p:cNvSpPr>
            <a:spLocks noGrp="1"/>
          </p:cNvSpPr>
          <p:nvPr>
            <p:ph type="subTitle" idx="1"/>
          </p:nvPr>
        </p:nvSpPr>
        <p:spPr>
          <a:xfrm>
            <a:off x="3027219" y="4572000"/>
            <a:ext cx="6137564" cy="1360644"/>
          </a:xfrm>
        </p:spPr>
        <p:txBody>
          <a:bodyPr>
            <a:normAutofit/>
          </a:bodyPr>
          <a:lstStyle/>
          <a:p>
            <a:endParaRPr lang="en-US" sz="2400" dirty="0"/>
          </a:p>
          <a:p>
            <a:r>
              <a:rPr lang="en-US" sz="2400" dirty="0"/>
              <a:t>Matthew Engelhard</a:t>
            </a:r>
          </a:p>
        </p:txBody>
      </p:sp>
      <p:pic>
        <p:nvPicPr>
          <p:cNvPr id="5" name="Video 4">
            <a:hlinkClick r:id="" action="ppaction://media"/>
            <a:extLst>
              <a:ext uri="{FF2B5EF4-FFF2-40B4-BE49-F238E27FC236}">
                <a16:creationId xmlns:a16="http://schemas.microsoft.com/office/drawing/2014/main" id="{1E6F84F1-AAC5-6A43-A353-6D5A10ED47A0}"/>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tretch>
            <a:fillRect/>
          </a:stretch>
        </p:blipFill>
        <p:spPr>
          <a:xfrm>
            <a:off x="9906000" y="5143500"/>
            <a:ext cx="2286000" cy="1714500"/>
          </a:xfrm>
          <a:prstGeom prst="rect">
            <a:avLst/>
          </a:prstGeom>
        </p:spPr>
      </p:pic>
    </p:spTree>
    <p:extLst>
      <p:ext uri="{BB962C8B-B14F-4D97-AF65-F5344CB8AC3E}">
        <p14:creationId xmlns:p14="http://schemas.microsoft.com/office/powerpoint/2010/main" val="1796833426"/>
      </p:ext>
    </p:extLst>
  </p:cSld>
  <p:clrMapOvr>
    <a:masterClrMapping/>
  </p:clrMapOvr>
  <mc:AlternateContent xmlns:mc="http://schemas.openxmlformats.org/markup-compatibility/2006">
    <mc:Choice xmlns:p14="http://schemas.microsoft.com/office/powerpoint/2010/main" Requires="p14">
      <p:transition spd="slow" p14:dur="2000" advTm="54839"/>
    </mc:Choice>
    <mc:Fallback>
      <p:transition spd="slow" advTm="548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9"/>
            <a:ext cx="12192000" cy="1143000"/>
          </a:xfrm>
        </p:spPr>
        <p:txBody>
          <a:bodyPr>
            <a:normAutofit/>
          </a:bodyPr>
          <a:lstStyle/>
          <a:p>
            <a:r>
              <a:rPr lang="en-US" dirty="0"/>
              <a:t>Make Sense of Items not Seen Before</a:t>
            </a:r>
          </a:p>
        </p:txBody>
      </p:sp>
      <p:graphicFrame>
        <p:nvGraphicFramePr>
          <p:cNvPr id="4" name="Table 3"/>
          <p:cNvGraphicFramePr>
            <a:graphicFrameLocks noGrp="1"/>
          </p:cNvGraphicFramePr>
          <p:nvPr/>
        </p:nvGraphicFramePr>
        <p:xfrm>
          <a:off x="1074307" y="2020419"/>
          <a:ext cx="10043388" cy="3397660"/>
        </p:xfrm>
        <a:graphic>
          <a:graphicData uri="http://schemas.openxmlformats.org/drawingml/2006/table">
            <a:tbl>
              <a:tblPr firstRow="1" bandRow="1">
                <a:tableStyleId>{5C22544A-7EE6-4342-B048-85BDC9FD1C3A}</a:tableStyleId>
              </a:tblPr>
              <a:tblGrid>
                <a:gridCol w="3001291">
                  <a:extLst>
                    <a:ext uri="{9D8B030D-6E8A-4147-A177-3AD203B41FA5}">
                      <a16:colId xmlns:a16="http://schemas.microsoft.com/office/drawing/2014/main" val="1953005585"/>
                    </a:ext>
                  </a:extLst>
                </a:gridCol>
                <a:gridCol w="1089943">
                  <a:extLst>
                    <a:ext uri="{9D8B030D-6E8A-4147-A177-3AD203B41FA5}">
                      <a16:colId xmlns:a16="http://schemas.microsoft.com/office/drawing/2014/main" val="57771719"/>
                    </a:ext>
                  </a:extLst>
                </a:gridCol>
                <a:gridCol w="2000456">
                  <a:extLst>
                    <a:ext uri="{9D8B030D-6E8A-4147-A177-3AD203B41FA5}">
                      <a16:colId xmlns:a16="http://schemas.microsoft.com/office/drawing/2014/main" val="452911924"/>
                    </a:ext>
                  </a:extLst>
                </a:gridCol>
                <a:gridCol w="1026757">
                  <a:extLst>
                    <a:ext uri="{9D8B030D-6E8A-4147-A177-3AD203B41FA5}">
                      <a16:colId xmlns:a16="http://schemas.microsoft.com/office/drawing/2014/main" val="2775034696"/>
                    </a:ext>
                  </a:extLst>
                </a:gridCol>
                <a:gridCol w="1026757">
                  <a:extLst>
                    <a:ext uri="{9D8B030D-6E8A-4147-A177-3AD203B41FA5}">
                      <a16:colId xmlns:a16="http://schemas.microsoft.com/office/drawing/2014/main" val="1261190932"/>
                    </a:ext>
                  </a:extLst>
                </a:gridCol>
                <a:gridCol w="1898184">
                  <a:extLst>
                    <a:ext uri="{9D8B030D-6E8A-4147-A177-3AD203B41FA5}">
                      <a16:colId xmlns:a16="http://schemas.microsoft.com/office/drawing/2014/main" val="2000076075"/>
                    </a:ext>
                  </a:extLst>
                </a:gridCol>
              </a:tblGrid>
              <a:tr h="679532">
                <a:tc>
                  <a:txBody>
                    <a:bodyPr/>
                    <a:lstStyle/>
                    <a:p>
                      <a:r>
                        <a:rPr lang="en-US" sz="2800" dirty="0"/>
                        <a:t>Item</a:t>
                      </a:r>
                    </a:p>
                  </a:txBody>
                  <a:tcPr anchor="ctr"/>
                </a:tc>
                <a:tc>
                  <a:txBody>
                    <a:bodyPr/>
                    <a:lstStyle/>
                    <a:p>
                      <a:pPr algn="r"/>
                      <a:r>
                        <a:rPr lang="en-US" sz="2800" dirty="0"/>
                        <a:t>State</a:t>
                      </a:r>
                    </a:p>
                  </a:txBody>
                  <a:tcPr anchor="ctr"/>
                </a:tc>
                <a:tc>
                  <a:txBody>
                    <a:bodyPr/>
                    <a:lstStyle/>
                    <a:p>
                      <a:pPr algn="r"/>
                      <a:r>
                        <a:rPr lang="en-US" sz="2800" dirty="0"/>
                        <a:t>Sweetness</a:t>
                      </a:r>
                    </a:p>
                  </a:txBody>
                  <a:tcPr anchor="ctr"/>
                </a:tc>
                <a:tc>
                  <a:txBody>
                    <a:bodyPr/>
                    <a:lstStyle/>
                    <a:p>
                      <a:pPr algn="r"/>
                      <a:r>
                        <a:rPr lang="en-US" sz="2800" dirty="0"/>
                        <a:t>Color</a:t>
                      </a:r>
                    </a:p>
                  </a:txBody>
                  <a:tcPr anchor="ctr"/>
                </a:tc>
                <a:tc>
                  <a:txBody>
                    <a:bodyPr/>
                    <a:lstStyle/>
                    <a:p>
                      <a:pPr algn="r"/>
                      <a:r>
                        <a:rPr lang="en-US" sz="2800" dirty="0"/>
                        <a:t>Size</a:t>
                      </a:r>
                    </a:p>
                  </a:txBody>
                  <a:tcPr anchor="ctr"/>
                </a:tc>
                <a:tc>
                  <a:txBody>
                    <a:bodyPr/>
                    <a:lstStyle/>
                    <a:p>
                      <a:pPr algn="r"/>
                      <a:r>
                        <a:rPr lang="en-US" sz="2800" dirty="0"/>
                        <a:t>Carrotness</a:t>
                      </a:r>
                    </a:p>
                  </a:txBody>
                  <a:tcPr anchor="ctr"/>
                </a:tc>
                <a:extLst>
                  <a:ext uri="{0D108BD9-81ED-4DB2-BD59-A6C34878D82A}">
                    <a16:rowId xmlns:a16="http://schemas.microsoft.com/office/drawing/2014/main" val="1822843325"/>
                  </a:ext>
                </a:extLst>
              </a:tr>
              <a:tr h="679532">
                <a:tc>
                  <a:txBody>
                    <a:bodyPr/>
                    <a:lstStyle/>
                    <a:p>
                      <a:r>
                        <a:rPr lang="en-US" sz="2800" dirty="0"/>
                        <a:t>???</a:t>
                      </a:r>
                    </a:p>
                  </a:txBody>
                  <a:tcPr anchor="ctr"/>
                </a:tc>
                <a:tc>
                  <a:txBody>
                    <a:bodyPr/>
                    <a:lstStyle/>
                    <a:p>
                      <a:pPr algn="r"/>
                      <a:r>
                        <a:rPr lang="en-US" sz="2800" dirty="0"/>
                        <a:t>0</a:t>
                      </a:r>
                    </a:p>
                  </a:txBody>
                  <a:tcPr anchor="ctr"/>
                </a:tc>
                <a:tc>
                  <a:txBody>
                    <a:bodyPr/>
                    <a:lstStyle/>
                    <a:p>
                      <a:pPr algn="r"/>
                      <a:r>
                        <a:rPr lang="en-US" sz="2800" dirty="0"/>
                        <a:t>8</a:t>
                      </a:r>
                    </a:p>
                  </a:txBody>
                  <a:tcPr anchor="ctr"/>
                </a:tc>
                <a:tc>
                  <a:txBody>
                    <a:bodyPr/>
                    <a:lstStyle/>
                    <a:p>
                      <a:pPr algn="r"/>
                      <a:r>
                        <a:rPr lang="en-US" sz="2800" dirty="0"/>
                        <a:t>7</a:t>
                      </a:r>
                    </a:p>
                  </a:txBody>
                  <a:tcPr anchor="ctr"/>
                </a:tc>
                <a:tc>
                  <a:txBody>
                    <a:bodyPr/>
                    <a:lstStyle/>
                    <a:p>
                      <a:pPr algn="r"/>
                      <a:r>
                        <a:rPr lang="en-US" sz="2800" dirty="0"/>
                        <a:t>6</a:t>
                      </a:r>
                    </a:p>
                  </a:txBody>
                  <a:tcPr anchor="ctr"/>
                </a:tc>
                <a:tc>
                  <a:txBody>
                    <a:bodyPr/>
                    <a:lstStyle/>
                    <a:p>
                      <a:pPr algn="r"/>
                      <a:r>
                        <a:rPr lang="en-US" sz="2800" dirty="0"/>
                        <a:t>0</a:t>
                      </a:r>
                    </a:p>
                  </a:txBody>
                  <a:tcPr anchor="ctr"/>
                </a:tc>
                <a:extLst>
                  <a:ext uri="{0D108BD9-81ED-4DB2-BD59-A6C34878D82A}">
                    <a16:rowId xmlns:a16="http://schemas.microsoft.com/office/drawing/2014/main" val="2964276696"/>
                  </a:ext>
                </a:extLst>
              </a:tr>
              <a:tr h="679532">
                <a:tc>
                  <a:txBody>
                    <a:bodyPr/>
                    <a:lstStyle/>
                    <a:p>
                      <a:r>
                        <a:rPr lang="en-US" sz="2800" dirty="0"/>
                        <a:t>???</a:t>
                      </a:r>
                    </a:p>
                  </a:txBody>
                  <a:tcPr anchor="ctr"/>
                </a:tc>
                <a:tc>
                  <a:txBody>
                    <a:bodyPr/>
                    <a:lstStyle/>
                    <a:p>
                      <a:pPr algn="r"/>
                      <a:r>
                        <a:rPr lang="en-US" sz="2800" dirty="0"/>
                        <a:t>0</a:t>
                      </a:r>
                    </a:p>
                  </a:txBody>
                  <a:tcPr anchor="ctr"/>
                </a:tc>
                <a:tc>
                  <a:txBody>
                    <a:bodyPr/>
                    <a:lstStyle/>
                    <a:p>
                      <a:pPr algn="r"/>
                      <a:r>
                        <a:rPr lang="en-US" sz="2800" dirty="0"/>
                        <a:t>0</a:t>
                      </a:r>
                    </a:p>
                  </a:txBody>
                  <a:tcPr anchor="ctr"/>
                </a:tc>
                <a:tc>
                  <a:txBody>
                    <a:bodyPr/>
                    <a:lstStyle/>
                    <a:p>
                      <a:pPr algn="r"/>
                      <a:r>
                        <a:rPr lang="en-US" sz="2800" dirty="0"/>
                        <a:t>10</a:t>
                      </a:r>
                    </a:p>
                  </a:txBody>
                  <a:tcPr anchor="ctr"/>
                </a:tc>
                <a:tc>
                  <a:txBody>
                    <a:bodyPr/>
                    <a:lstStyle/>
                    <a:p>
                      <a:pPr algn="r"/>
                      <a:r>
                        <a:rPr lang="en-US" sz="2800" dirty="0"/>
                        <a:t>6</a:t>
                      </a:r>
                    </a:p>
                  </a:txBody>
                  <a:tcPr anchor="ctr"/>
                </a:tc>
                <a:tc>
                  <a:txBody>
                    <a:bodyPr/>
                    <a:lstStyle/>
                    <a:p>
                      <a:pPr algn="r"/>
                      <a:r>
                        <a:rPr lang="en-US" sz="2800" dirty="0"/>
                        <a:t>0</a:t>
                      </a:r>
                    </a:p>
                  </a:txBody>
                  <a:tcPr anchor="ctr"/>
                </a:tc>
                <a:extLst>
                  <a:ext uri="{0D108BD9-81ED-4DB2-BD59-A6C34878D82A}">
                    <a16:rowId xmlns:a16="http://schemas.microsoft.com/office/drawing/2014/main" val="1158385891"/>
                  </a:ext>
                </a:extLst>
              </a:tr>
              <a:tr h="679532">
                <a:tc>
                  <a:txBody>
                    <a:bodyPr/>
                    <a:lstStyle/>
                    <a:p>
                      <a:r>
                        <a:rPr lang="en-US" sz="2800" dirty="0"/>
                        <a:t>???</a:t>
                      </a:r>
                      <a:endParaRPr lang="en-US" sz="2800" dirty="0">
                        <a:solidFill>
                          <a:schemeClr val="bg1"/>
                        </a:solidFill>
                      </a:endParaRPr>
                    </a:p>
                  </a:txBody>
                  <a:tcPr anchor="ctr"/>
                </a:tc>
                <a:tc>
                  <a:txBody>
                    <a:bodyPr/>
                    <a:lstStyle/>
                    <a:p>
                      <a:pPr algn="r"/>
                      <a:r>
                        <a:rPr lang="en-US" sz="2800" dirty="0"/>
                        <a:t>8</a:t>
                      </a:r>
                      <a:endParaRPr lang="en-US" sz="2800" dirty="0">
                        <a:solidFill>
                          <a:schemeClr val="bg1"/>
                        </a:solidFill>
                      </a:endParaRPr>
                    </a:p>
                  </a:txBody>
                  <a:tcPr anchor="ctr"/>
                </a:tc>
                <a:tc>
                  <a:txBody>
                    <a:bodyPr/>
                    <a:lstStyle/>
                    <a:p>
                      <a:pPr algn="r"/>
                      <a:r>
                        <a:rPr lang="en-US" sz="2800" dirty="0"/>
                        <a:t>9</a:t>
                      </a:r>
                      <a:endParaRPr lang="en-US" sz="2800" dirty="0">
                        <a:solidFill>
                          <a:schemeClr val="bg1"/>
                        </a:solidFill>
                      </a:endParaRPr>
                    </a:p>
                  </a:txBody>
                  <a:tcPr anchor="ctr"/>
                </a:tc>
                <a:tc>
                  <a:txBody>
                    <a:bodyPr/>
                    <a:lstStyle/>
                    <a:p>
                      <a:pPr algn="r"/>
                      <a:r>
                        <a:rPr lang="en-US" sz="2800" dirty="0"/>
                        <a:t>8</a:t>
                      </a:r>
                      <a:endParaRPr lang="en-US" sz="2800" dirty="0">
                        <a:solidFill>
                          <a:schemeClr val="bg1"/>
                        </a:solidFill>
                      </a:endParaRPr>
                    </a:p>
                  </a:txBody>
                  <a:tcPr anchor="ctr"/>
                </a:tc>
                <a:tc>
                  <a:txBody>
                    <a:bodyPr/>
                    <a:lstStyle/>
                    <a:p>
                      <a:pPr algn="r"/>
                      <a:r>
                        <a:rPr lang="en-US" sz="2800" dirty="0"/>
                        <a:t>3</a:t>
                      </a:r>
                      <a:endParaRPr lang="en-US" sz="2800" dirty="0">
                        <a:solidFill>
                          <a:schemeClr val="bg1"/>
                        </a:solidFill>
                      </a:endParaRPr>
                    </a:p>
                  </a:txBody>
                  <a:tcPr anchor="ctr"/>
                </a:tc>
                <a:tc>
                  <a:txBody>
                    <a:bodyPr/>
                    <a:lstStyle/>
                    <a:p>
                      <a:pPr algn="r"/>
                      <a:r>
                        <a:rPr lang="en-US" sz="2800" dirty="0"/>
                        <a:t>0</a:t>
                      </a:r>
                      <a:endParaRPr lang="en-US" sz="2800" dirty="0">
                        <a:solidFill>
                          <a:schemeClr val="bg1"/>
                        </a:solidFill>
                      </a:endParaRPr>
                    </a:p>
                  </a:txBody>
                  <a:tcPr anchor="ctr"/>
                </a:tc>
                <a:extLst>
                  <a:ext uri="{0D108BD9-81ED-4DB2-BD59-A6C34878D82A}">
                    <a16:rowId xmlns:a16="http://schemas.microsoft.com/office/drawing/2014/main" val="2346163351"/>
                  </a:ext>
                </a:extLst>
              </a:tr>
              <a:tr h="679532">
                <a:tc>
                  <a:txBody>
                    <a:bodyPr/>
                    <a:lstStyle/>
                    <a:p>
                      <a:r>
                        <a:rPr lang="en-US" sz="2800" dirty="0">
                          <a:solidFill>
                            <a:sysClr val="windowText" lastClr="000000"/>
                          </a:solidFill>
                        </a:rPr>
                        <a:t>???</a:t>
                      </a:r>
                    </a:p>
                  </a:txBody>
                  <a:tcPr anchor="ctr"/>
                </a:tc>
                <a:tc>
                  <a:txBody>
                    <a:bodyPr/>
                    <a:lstStyle/>
                    <a:p>
                      <a:pPr algn="r"/>
                      <a:r>
                        <a:rPr lang="en-US" sz="2800" dirty="0">
                          <a:solidFill>
                            <a:sysClr val="windowText" lastClr="000000"/>
                          </a:solidFill>
                        </a:rPr>
                        <a:t>0</a:t>
                      </a:r>
                    </a:p>
                  </a:txBody>
                  <a:tcPr anchor="ctr"/>
                </a:tc>
                <a:tc>
                  <a:txBody>
                    <a:bodyPr/>
                    <a:lstStyle/>
                    <a:p>
                      <a:pPr algn="r"/>
                      <a:r>
                        <a:rPr lang="en-US" sz="2800" dirty="0">
                          <a:solidFill>
                            <a:sysClr val="windowText" lastClr="000000"/>
                          </a:solidFill>
                        </a:rPr>
                        <a:t>5</a:t>
                      </a:r>
                    </a:p>
                  </a:txBody>
                  <a:tcPr anchor="ctr"/>
                </a:tc>
                <a:tc>
                  <a:txBody>
                    <a:bodyPr/>
                    <a:lstStyle/>
                    <a:p>
                      <a:pPr algn="r"/>
                      <a:r>
                        <a:rPr lang="en-US" sz="2800" dirty="0">
                          <a:solidFill>
                            <a:sysClr val="windowText" lastClr="000000"/>
                          </a:solidFill>
                        </a:rPr>
                        <a:t>3</a:t>
                      </a:r>
                    </a:p>
                  </a:txBody>
                  <a:tcPr anchor="ctr"/>
                </a:tc>
                <a:tc>
                  <a:txBody>
                    <a:bodyPr/>
                    <a:lstStyle/>
                    <a:p>
                      <a:pPr algn="r"/>
                      <a:r>
                        <a:rPr lang="en-US" sz="2800" dirty="0">
                          <a:solidFill>
                            <a:sysClr val="windowText" lastClr="000000"/>
                          </a:solidFill>
                        </a:rPr>
                        <a:t>4</a:t>
                      </a:r>
                    </a:p>
                  </a:txBody>
                  <a:tcPr anchor="ctr"/>
                </a:tc>
                <a:tc>
                  <a:txBody>
                    <a:bodyPr/>
                    <a:lstStyle/>
                    <a:p>
                      <a:pPr algn="r"/>
                      <a:r>
                        <a:rPr lang="en-US" sz="2800" dirty="0">
                          <a:solidFill>
                            <a:sysClr val="windowText" lastClr="000000"/>
                          </a:solidFill>
                        </a:rPr>
                        <a:t>10</a:t>
                      </a:r>
                    </a:p>
                  </a:txBody>
                  <a:tcPr anchor="ctr"/>
                </a:tc>
                <a:extLst>
                  <a:ext uri="{0D108BD9-81ED-4DB2-BD59-A6C34878D82A}">
                    <a16:rowId xmlns:a16="http://schemas.microsoft.com/office/drawing/2014/main" val="2159191450"/>
                  </a:ext>
                </a:extLst>
              </a:tr>
            </a:tbl>
          </a:graphicData>
        </a:graphic>
      </p:graphicFrame>
      <p:pic>
        <p:nvPicPr>
          <p:cNvPr id="3" name="Audio 2">
            <a:hlinkClick r:id="" action="ppaction://media"/>
            <a:extLst>
              <a:ext uri="{FF2B5EF4-FFF2-40B4-BE49-F238E27FC236}">
                <a16:creationId xmlns:a16="http://schemas.microsoft.com/office/drawing/2014/main" id="{794EA7CA-2F0E-FB46-975F-AE6416CD47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18613108"/>
      </p:ext>
    </p:extLst>
  </p:cSld>
  <p:clrMapOvr>
    <a:masterClrMapping/>
  </p:clrMapOvr>
  <mc:AlternateContent xmlns:mc="http://schemas.openxmlformats.org/markup-compatibility/2006">
    <mc:Choice xmlns:p14="http://schemas.microsoft.com/office/powerpoint/2010/main" Requires="p14">
      <p:transition spd="slow" p14:dur="2000" advTm="18861"/>
    </mc:Choice>
    <mc:Fallback>
      <p:transition spd="slow" advTm="18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9"/>
            <a:ext cx="12192000" cy="1143000"/>
          </a:xfrm>
        </p:spPr>
        <p:txBody>
          <a:bodyPr>
            <a:normAutofit/>
          </a:bodyPr>
          <a:lstStyle/>
          <a:p>
            <a:r>
              <a:rPr lang="en-US" dirty="0"/>
              <a:t>Make Sense of Items not Seen Before</a:t>
            </a:r>
          </a:p>
        </p:txBody>
      </p:sp>
      <p:graphicFrame>
        <p:nvGraphicFramePr>
          <p:cNvPr id="4" name="Table 3"/>
          <p:cNvGraphicFramePr>
            <a:graphicFrameLocks noGrp="1"/>
          </p:cNvGraphicFramePr>
          <p:nvPr/>
        </p:nvGraphicFramePr>
        <p:xfrm>
          <a:off x="1074307" y="2020419"/>
          <a:ext cx="10043388" cy="3397660"/>
        </p:xfrm>
        <a:graphic>
          <a:graphicData uri="http://schemas.openxmlformats.org/drawingml/2006/table">
            <a:tbl>
              <a:tblPr firstRow="1" bandRow="1">
                <a:tableStyleId>{5C22544A-7EE6-4342-B048-85BDC9FD1C3A}</a:tableStyleId>
              </a:tblPr>
              <a:tblGrid>
                <a:gridCol w="3001291">
                  <a:extLst>
                    <a:ext uri="{9D8B030D-6E8A-4147-A177-3AD203B41FA5}">
                      <a16:colId xmlns:a16="http://schemas.microsoft.com/office/drawing/2014/main" val="1953005585"/>
                    </a:ext>
                  </a:extLst>
                </a:gridCol>
                <a:gridCol w="1089943">
                  <a:extLst>
                    <a:ext uri="{9D8B030D-6E8A-4147-A177-3AD203B41FA5}">
                      <a16:colId xmlns:a16="http://schemas.microsoft.com/office/drawing/2014/main" val="57771719"/>
                    </a:ext>
                  </a:extLst>
                </a:gridCol>
                <a:gridCol w="2000456">
                  <a:extLst>
                    <a:ext uri="{9D8B030D-6E8A-4147-A177-3AD203B41FA5}">
                      <a16:colId xmlns:a16="http://schemas.microsoft.com/office/drawing/2014/main" val="452911924"/>
                    </a:ext>
                  </a:extLst>
                </a:gridCol>
                <a:gridCol w="1026757">
                  <a:extLst>
                    <a:ext uri="{9D8B030D-6E8A-4147-A177-3AD203B41FA5}">
                      <a16:colId xmlns:a16="http://schemas.microsoft.com/office/drawing/2014/main" val="2775034696"/>
                    </a:ext>
                  </a:extLst>
                </a:gridCol>
                <a:gridCol w="1026757">
                  <a:extLst>
                    <a:ext uri="{9D8B030D-6E8A-4147-A177-3AD203B41FA5}">
                      <a16:colId xmlns:a16="http://schemas.microsoft.com/office/drawing/2014/main" val="1261190932"/>
                    </a:ext>
                  </a:extLst>
                </a:gridCol>
                <a:gridCol w="1898184">
                  <a:extLst>
                    <a:ext uri="{9D8B030D-6E8A-4147-A177-3AD203B41FA5}">
                      <a16:colId xmlns:a16="http://schemas.microsoft.com/office/drawing/2014/main" val="2000076075"/>
                    </a:ext>
                  </a:extLst>
                </a:gridCol>
              </a:tblGrid>
              <a:tr h="679532">
                <a:tc>
                  <a:txBody>
                    <a:bodyPr/>
                    <a:lstStyle/>
                    <a:p>
                      <a:r>
                        <a:rPr lang="en-US" sz="2800" dirty="0"/>
                        <a:t>Item</a:t>
                      </a:r>
                    </a:p>
                  </a:txBody>
                  <a:tcPr anchor="ctr"/>
                </a:tc>
                <a:tc>
                  <a:txBody>
                    <a:bodyPr/>
                    <a:lstStyle/>
                    <a:p>
                      <a:pPr algn="r"/>
                      <a:r>
                        <a:rPr lang="en-US" sz="2800" dirty="0"/>
                        <a:t>State</a:t>
                      </a:r>
                    </a:p>
                  </a:txBody>
                  <a:tcPr anchor="ctr"/>
                </a:tc>
                <a:tc>
                  <a:txBody>
                    <a:bodyPr/>
                    <a:lstStyle/>
                    <a:p>
                      <a:pPr algn="r"/>
                      <a:r>
                        <a:rPr lang="en-US" sz="2800" dirty="0"/>
                        <a:t>Sweetness</a:t>
                      </a:r>
                    </a:p>
                  </a:txBody>
                  <a:tcPr anchor="ctr"/>
                </a:tc>
                <a:tc>
                  <a:txBody>
                    <a:bodyPr/>
                    <a:lstStyle/>
                    <a:p>
                      <a:pPr algn="r"/>
                      <a:r>
                        <a:rPr lang="en-US" sz="2800" dirty="0"/>
                        <a:t>Color</a:t>
                      </a:r>
                    </a:p>
                  </a:txBody>
                  <a:tcPr anchor="ctr"/>
                </a:tc>
                <a:tc>
                  <a:txBody>
                    <a:bodyPr/>
                    <a:lstStyle/>
                    <a:p>
                      <a:pPr algn="r"/>
                      <a:r>
                        <a:rPr lang="en-US" sz="2800" dirty="0"/>
                        <a:t>Size</a:t>
                      </a:r>
                    </a:p>
                  </a:txBody>
                  <a:tcPr anchor="ctr"/>
                </a:tc>
                <a:tc>
                  <a:txBody>
                    <a:bodyPr/>
                    <a:lstStyle/>
                    <a:p>
                      <a:pPr algn="r"/>
                      <a:r>
                        <a:rPr lang="en-US" sz="2800" dirty="0"/>
                        <a:t>Carrotness</a:t>
                      </a:r>
                    </a:p>
                  </a:txBody>
                  <a:tcPr anchor="ctr"/>
                </a:tc>
                <a:extLst>
                  <a:ext uri="{0D108BD9-81ED-4DB2-BD59-A6C34878D82A}">
                    <a16:rowId xmlns:a16="http://schemas.microsoft.com/office/drawing/2014/main" val="1822843325"/>
                  </a:ext>
                </a:extLst>
              </a:tr>
              <a:tr h="679532">
                <a:tc>
                  <a:txBody>
                    <a:bodyPr/>
                    <a:lstStyle/>
                    <a:p>
                      <a:r>
                        <a:rPr lang="en-US" sz="2800" dirty="0"/>
                        <a:t>Soda / Sweet Tea</a:t>
                      </a:r>
                    </a:p>
                  </a:txBody>
                  <a:tcPr anchor="ctr"/>
                </a:tc>
                <a:tc>
                  <a:txBody>
                    <a:bodyPr/>
                    <a:lstStyle/>
                    <a:p>
                      <a:pPr algn="r"/>
                      <a:r>
                        <a:rPr lang="en-US" sz="2800" dirty="0"/>
                        <a:t>0</a:t>
                      </a:r>
                    </a:p>
                  </a:txBody>
                  <a:tcPr anchor="ctr"/>
                </a:tc>
                <a:tc>
                  <a:txBody>
                    <a:bodyPr/>
                    <a:lstStyle/>
                    <a:p>
                      <a:pPr algn="r"/>
                      <a:r>
                        <a:rPr lang="en-US" sz="2800" dirty="0"/>
                        <a:t>8</a:t>
                      </a:r>
                    </a:p>
                  </a:txBody>
                  <a:tcPr anchor="ctr"/>
                </a:tc>
                <a:tc>
                  <a:txBody>
                    <a:bodyPr/>
                    <a:lstStyle/>
                    <a:p>
                      <a:pPr algn="r"/>
                      <a:r>
                        <a:rPr lang="en-US" sz="2800" dirty="0"/>
                        <a:t>7</a:t>
                      </a:r>
                    </a:p>
                  </a:txBody>
                  <a:tcPr anchor="ctr"/>
                </a:tc>
                <a:tc>
                  <a:txBody>
                    <a:bodyPr/>
                    <a:lstStyle/>
                    <a:p>
                      <a:pPr algn="r"/>
                      <a:r>
                        <a:rPr lang="en-US" sz="2800" dirty="0"/>
                        <a:t>6</a:t>
                      </a:r>
                    </a:p>
                  </a:txBody>
                  <a:tcPr anchor="ctr"/>
                </a:tc>
                <a:tc>
                  <a:txBody>
                    <a:bodyPr/>
                    <a:lstStyle/>
                    <a:p>
                      <a:pPr algn="r"/>
                      <a:r>
                        <a:rPr lang="en-US" sz="2800" dirty="0"/>
                        <a:t>0</a:t>
                      </a:r>
                    </a:p>
                  </a:txBody>
                  <a:tcPr anchor="ctr"/>
                </a:tc>
                <a:extLst>
                  <a:ext uri="{0D108BD9-81ED-4DB2-BD59-A6C34878D82A}">
                    <a16:rowId xmlns:a16="http://schemas.microsoft.com/office/drawing/2014/main" val="2964276696"/>
                  </a:ext>
                </a:extLst>
              </a:tr>
              <a:tr h="679532">
                <a:tc>
                  <a:txBody>
                    <a:bodyPr/>
                    <a:lstStyle/>
                    <a:p>
                      <a:r>
                        <a:rPr lang="en-US" sz="2800" dirty="0"/>
                        <a:t>Black Coffee</a:t>
                      </a:r>
                    </a:p>
                  </a:txBody>
                  <a:tcPr anchor="ctr"/>
                </a:tc>
                <a:tc>
                  <a:txBody>
                    <a:bodyPr/>
                    <a:lstStyle/>
                    <a:p>
                      <a:pPr algn="r"/>
                      <a:r>
                        <a:rPr lang="en-US" sz="2800" dirty="0"/>
                        <a:t>0</a:t>
                      </a:r>
                    </a:p>
                  </a:txBody>
                  <a:tcPr anchor="ctr"/>
                </a:tc>
                <a:tc>
                  <a:txBody>
                    <a:bodyPr/>
                    <a:lstStyle/>
                    <a:p>
                      <a:pPr algn="r"/>
                      <a:r>
                        <a:rPr lang="en-US" sz="2800" dirty="0"/>
                        <a:t>0</a:t>
                      </a:r>
                    </a:p>
                  </a:txBody>
                  <a:tcPr anchor="ctr"/>
                </a:tc>
                <a:tc>
                  <a:txBody>
                    <a:bodyPr/>
                    <a:lstStyle/>
                    <a:p>
                      <a:pPr algn="r"/>
                      <a:r>
                        <a:rPr lang="en-US" sz="2800" dirty="0"/>
                        <a:t>10</a:t>
                      </a:r>
                    </a:p>
                  </a:txBody>
                  <a:tcPr anchor="ctr"/>
                </a:tc>
                <a:tc>
                  <a:txBody>
                    <a:bodyPr/>
                    <a:lstStyle/>
                    <a:p>
                      <a:pPr algn="r"/>
                      <a:r>
                        <a:rPr lang="en-US" sz="2800" dirty="0"/>
                        <a:t>6</a:t>
                      </a:r>
                    </a:p>
                  </a:txBody>
                  <a:tcPr anchor="ctr"/>
                </a:tc>
                <a:tc>
                  <a:txBody>
                    <a:bodyPr/>
                    <a:lstStyle/>
                    <a:p>
                      <a:pPr algn="r"/>
                      <a:r>
                        <a:rPr lang="en-US" sz="2800" dirty="0"/>
                        <a:t>0</a:t>
                      </a:r>
                    </a:p>
                  </a:txBody>
                  <a:tcPr anchor="ctr"/>
                </a:tc>
                <a:extLst>
                  <a:ext uri="{0D108BD9-81ED-4DB2-BD59-A6C34878D82A}">
                    <a16:rowId xmlns:a16="http://schemas.microsoft.com/office/drawing/2014/main" val="1158385891"/>
                  </a:ext>
                </a:extLst>
              </a:tr>
              <a:tr h="679532">
                <a:tc>
                  <a:txBody>
                    <a:bodyPr/>
                    <a:lstStyle/>
                    <a:p>
                      <a:r>
                        <a:rPr lang="en-US" sz="2800" dirty="0"/>
                        <a:t>Chocolate</a:t>
                      </a:r>
                      <a:endParaRPr lang="en-US" sz="2800" dirty="0">
                        <a:solidFill>
                          <a:schemeClr val="bg1"/>
                        </a:solidFill>
                      </a:endParaRPr>
                    </a:p>
                  </a:txBody>
                  <a:tcPr anchor="ctr"/>
                </a:tc>
                <a:tc>
                  <a:txBody>
                    <a:bodyPr/>
                    <a:lstStyle/>
                    <a:p>
                      <a:pPr algn="r"/>
                      <a:r>
                        <a:rPr lang="en-US" sz="2800" dirty="0"/>
                        <a:t>8</a:t>
                      </a:r>
                      <a:endParaRPr lang="en-US" sz="2800" dirty="0">
                        <a:solidFill>
                          <a:schemeClr val="bg1"/>
                        </a:solidFill>
                      </a:endParaRPr>
                    </a:p>
                  </a:txBody>
                  <a:tcPr anchor="ctr"/>
                </a:tc>
                <a:tc>
                  <a:txBody>
                    <a:bodyPr/>
                    <a:lstStyle/>
                    <a:p>
                      <a:pPr algn="r"/>
                      <a:r>
                        <a:rPr lang="en-US" sz="2800" dirty="0"/>
                        <a:t>9</a:t>
                      </a:r>
                      <a:endParaRPr lang="en-US" sz="2800" dirty="0">
                        <a:solidFill>
                          <a:schemeClr val="bg1"/>
                        </a:solidFill>
                      </a:endParaRPr>
                    </a:p>
                  </a:txBody>
                  <a:tcPr anchor="ctr"/>
                </a:tc>
                <a:tc>
                  <a:txBody>
                    <a:bodyPr/>
                    <a:lstStyle/>
                    <a:p>
                      <a:pPr algn="r"/>
                      <a:r>
                        <a:rPr lang="en-US" sz="2800" dirty="0"/>
                        <a:t>8</a:t>
                      </a:r>
                      <a:endParaRPr lang="en-US" sz="2800" dirty="0">
                        <a:solidFill>
                          <a:schemeClr val="bg1"/>
                        </a:solidFill>
                      </a:endParaRPr>
                    </a:p>
                  </a:txBody>
                  <a:tcPr anchor="ctr"/>
                </a:tc>
                <a:tc>
                  <a:txBody>
                    <a:bodyPr/>
                    <a:lstStyle/>
                    <a:p>
                      <a:pPr algn="r"/>
                      <a:r>
                        <a:rPr lang="en-US" sz="2800" dirty="0"/>
                        <a:t>3</a:t>
                      </a:r>
                      <a:endParaRPr lang="en-US" sz="2800" dirty="0">
                        <a:solidFill>
                          <a:schemeClr val="bg1"/>
                        </a:solidFill>
                      </a:endParaRPr>
                    </a:p>
                  </a:txBody>
                  <a:tcPr anchor="ctr"/>
                </a:tc>
                <a:tc>
                  <a:txBody>
                    <a:bodyPr/>
                    <a:lstStyle/>
                    <a:p>
                      <a:pPr algn="r"/>
                      <a:r>
                        <a:rPr lang="en-US" sz="2800" dirty="0"/>
                        <a:t>0</a:t>
                      </a:r>
                      <a:endParaRPr lang="en-US" sz="2800" dirty="0">
                        <a:solidFill>
                          <a:schemeClr val="bg1"/>
                        </a:solidFill>
                      </a:endParaRPr>
                    </a:p>
                  </a:txBody>
                  <a:tcPr anchor="ctr"/>
                </a:tc>
                <a:extLst>
                  <a:ext uri="{0D108BD9-81ED-4DB2-BD59-A6C34878D82A}">
                    <a16:rowId xmlns:a16="http://schemas.microsoft.com/office/drawing/2014/main" val="2346163351"/>
                  </a:ext>
                </a:extLst>
              </a:tr>
              <a:tr h="679532">
                <a:tc>
                  <a:txBody>
                    <a:bodyPr/>
                    <a:lstStyle/>
                    <a:p>
                      <a:r>
                        <a:rPr lang="en-US" sz="2800" dirty="0">
                          <a:solidFill>
                            <a:sysClr val="windowText" lastClr="000000"/>
                          </a:solidFill>
                        </a:rPr>
                        <a:t>Carrot Juice</a:t>
                      </a:r>
                    </a:p>
                  </a:txBody>
                  <a:tcPr anchor="ctr"/>
                </a:tc>
                <a:tc>
                  <a:txBody>
                    <a:bodyPr/>
                    <a:lstStyle/>
                    <a:p>
                      <a:pPr algn="r"/>
                      <a:r>
                        <a:rPr lang="en-US" sz="2800" dirty="0">
                          <a:solidFill>
                            <a:sysClr val="windowText" lastClr="000000"/>
                          </a:solidFill>
                        </a:rPr>
                        <a:t>0</a:t>
                      </a:r>
                    </a:p>
                  </a:txBody>
                  <a:tcPr anchor="ctr"/>
                </a:tc>
                <a:tc>
                  <a:txBody>
                    <a:bodyPr/>
                    <a:lstStyle/>
                    <a:p>
                      <a:pPr algn="r"/>
                      <a:r>
                        <a:rPr lang="en-US" sz="2800" dirty="0">
                          <a:solidFill>
                            <a:sysClr val="windowText" lastClr="000000"/>
                          </a:solidFill>
                        </a:rPr>
                        <a:t>5</a:t>
                      </a:r>
                    </a:p>
                  </a:txBody>
                  <a:tcPr anchor="ctr"/>
                </a:tc>
                <a:tc>
                  <a:txBody>
                    <a:bodyPr/>
                    <a:lstStyle/>
                    <a:p>
                      <a:pPr algn="r"/>
                      <a:r>
                        <a:rPr lang="en-US" sz="2800" dirty="0">
                          <a:solidFill>
                            <a:sysClr val="windowText" lastClr="000000"/>
                          </a:solidFill>
                        </a:rPr>
                        <a:t>3</a:t>
                      </a:r>
                    </a:p>
                  </a:txBody>
                  <a:tcPr anchor="ctr"/>
                </a:tc>
                <a:tc>
                  <a:txBody>
                    <a:bodyPr/>
                    <a:lstStyle/>
                    <a:p>
                      <a:pPr algn="r"/>
                      <a:r>
                        <a:rPr lang="en-US" sz="2800" dirty="0">
                          <a:solidFill>
                            <a:sysClr val="windowText" lastClr="000000"/>
                          </a:solidFill>
                        </a:rPr>
                        <a:t>4</a:t>
                      </a:r>
                    </a:p>
                  </a:txBody>
                  <a:tcPr anchor="ctr"/>
                </a:tc>
                <a:tc>
                  <a:txBody>
                    <a:bodyPr/>
                    <a:lstStyle/>
                    <a:p>
                      <a:pPr algn="r"/>
                      <a:r>
                        <a:rPr lang="en-US" sz="2800" dirty="0">
                          <a:solidFill>
                            <a:sysClr val="windowText" lastClr="000000"/>
                          </a:solidFill>
                        </a:rPr>
                        <a:t>10</a:t>
                      </a:r>
                    </a:p>
                  </a:txBody>
                  <a:tcPr anchor="ctr"/>
                </a:tc>
                <a:extLst>
                  <a:ext uri="{0D108BD9-81ED-4DB2-BD59-A6C34878D82A}">
                    <a16:rowId xmlns:a16="http://schemas.microsoft.com/office/drawing/2014/main" val="2159191450"/>
                  </a:ext>
                </a:extLst>
              </a:tr>
            </a:tbl>
          </a:graphicData>
        </a:graphic>
      </p:graphicFrame>
      <p:pic>
        <p:nvPicPr>
          <p:cNvPr id="6" name="Audio 5">
            <a:hlinkClick r:id="" action="ppaction://media"/>
            <a:extLst>
              <a:ext uri="{FF2B5EF4-FFF2-40B4-BE49-F238E27FC236}">
                <a16:creationId xmlns:a16="http://schemas.microsoft.com/office/drawing/2014/main" id="{3CDB6AD3-20CC-4B42-9925-D1A33E13353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54923267"/>
      </p:ext>
    </p:extLst>
  </p:cSld>
  <p:clrMapOvr>
    <a:masterClrMapping/>
  </p:clrMapOvr>
  <mc:AlternateContent xmlns:mc="http://schemas.openxmlformats.org/markup-compatibility/2006">
    <mc:Choice xmlns:p14="http://schemas.microsoft.com/office/powerpoint/2010/main" Requires="p14">
      <p:transition spd="slow" p14:dur="2000" advTm="23201"/>
    </mc:Choice>
    <mc:Fallback>
      <p:transition spd="slow" advTm="23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Recipe</a:t>
            </a:r>
          </a:p>
        </p:txBody>
      </p:sp>
      <p:sp>
        <p:nvSpPr>
          <p:cNvPr id="3" name="Content Placeholder 2"/>
          <p:cNvSpPr>
            <a:spLocks noGrp="1"/>
          </p:cNvSpPr>
          <p:nvPr>
            <p:ph idx="1"/>
          </p:nvPr>
        </p:nvSpPr>
        <p:spPr>
          <a:xfrm>
            <a:off x="609600" y="1417639"/>
            <a:ext cx="10972800" cy="697764"/>
          </a:xfrm>
        </p:spPr>
        <p:txBody>
          <a:bodyPr>
            <a:normAutofit/>
          </a:bodyPr>
          <a:lstStyle/>
          <a:p>
            <a:pPr marL="0" indent="0" algn="ctr">
              <a:buNone/>
            </a:pPr>
            <a:r>
              <a:rPr lang="en-US" sz="3600" dirty="0"/>
              <a:t>Dark Brown Sugar – Granulated Sugar + Carrots</a:t>
            </a:r>
          </a:p>
        </p:txBody>
      </p:sp>
      <p:graphicFrame>
        <p:nvGraphicFramePr>
          <p:cNvPr id="4" name="Table 3"/>
          <p:cNvGraphicFramePr>
            <a:graphicFrameLocks noGrp="1"/>
          </p:cNvGraphicFramePr>
          <p:nvPr/>
        </p:nvGraphicFramePr>
        <p:xfrm>
          <a:off x="592521" y="2334318"/>
          <a:ext cx="11006961" cy="3397660"/>
        </p:xfrm>
        <a:graphic>
          <a:graphicData uri="http://schemas.openxmlformats.org/drawingml/2006/table">
            <a:tbl>
              <a:tblPr firstRow="1" bandRow="1">
                <a:tableStyleId>{5C22544A-7EE6-4342-B048-85BDC9FD1C3A}</a:tableStyleId>
              </a:tblPr>
              <a:tblGrid>
                <a:gridCol w="963573">
                  <a:extLst>
                    <a:ext uri="{9D8B030D-6E8A-4147-A177-3AD203B41FA5}">
                      <a16:colId xmlns:a16="http://schemas.microsoft.com/office/drawing/2014/main" val="3326034854"/>
                    </a:ext>
                  </a:extLst>
                </a:gridCol>
                <a:gridCol w="3001291">
                  <a:extLst>
                    <a:ext uri="{9D8B030D-6E8A-4147-A177-3AD203B41FA5}">
                      <a16:colId xmlns:a16="http://schemas.microsoft.com/office/drawing/2014/main" val="1953005585"/>
                    </a:ext>
                  </a:extLst>
                </a:gridCol>
                <a:gridCol w="1089943">
                  <a:extLst>
                    <a:ext uri="{9D8B030D-6E8A-4147-A177-3AD203B41FA5}">
                      <a16:colId xmlns:a16="http://schemas.microsoft.com/office/drawing/2014/main" val="57771719"/>
                    </a:ext>
                  </a:extLst>
                </a:gridCol>
                <a:gridCol w="2000456">
                  <a:extLst>
                    <a:ext uri="{9D8B030D-6E8A-4147-A177-3AD203B41FA5}">
                      <a16:colId xmlns:a16="http://schemas.microsoft.com/office/drawing/2014/main" val="452911924"/>
                    </a:ext>
                  </a:extLst>
                </a:gridCol>
                <a:gridCol w="1026757">
                  <a:extLst>
                    <a:ext uri="{9D8B030D-6E8A-4147-A177-3AD203B41FA5}">
                      <a16:colId xmlns:a16="http://schemas.microsoft.com/office/drawing/2014/main" val="2775034696"/>
                    </a:ext>
                  </a:extLst>
                </a:gridCol>
                <a:gridCol w="1026757">
                  <a:extLst>
                    <a:ext uri="{9D8B030D-6E8A-4147-A177-3AD203B41FA5}">
                      <a16:colId xmlns:a16="http://schemas.microsoft.com/office/drawing/2014/main" val="1261190932"/>
                    </a:ext>
                  </a:extLst>
                </a:gridCol>
                <a:gridCol w="1898184">
                  <a:extLst>
                    <a:ext uri="{9D8B030D-6E8A-4147-A177-3AD203B41FA5}">
                      <a16:colId xmlns:a16="http://schemas.microsoft.com/office/drawing/2014/main" val="2000076075"/>
                    </a:ext>
                  </a:extLst>
                </a:gridCol>
              </a:tblGrid>
              <a:tr h="679532">
                <a:tc>
                  <a:txBody>
                    <a:bodyPr/>
                    <a:lstStyle/>
                    <a:p>
                      <a:endParaRPr lang="en-US" sz="2800" dirty="0"/>
                    </a:p>
                  </a:txBody>
                  <a:tcPr anchor="ctr"/>
                </a:tc>
                <a:tc>
                  <a:txBody>
                    <a:bodyPr/>
                    <a:lstStyle/>
                    <a:p>
                      <a:r>
                        <a:rPr lang="en-US" sz="2800" dirty="0"/>
                        <a:t>Item</a:t>
                      </a:r>
                    </a:p>
                  </a:txBody>
                  <a:tcPr anchor="ctr"/>
                </a:tc>
                <a:tc>
                  <a:txBody>
                    <a:bodyPr/>
                    <a:lstStyle/>
                    <a:p>
                      <a:pPr algn="r"/>
                      <a:r>
                        <a:rPr lang="en-US" sz="2800" dirty="0"/>
                        <a:t>State</a:t>
                      </a:r>
                    </a:p>
                  </a:txBody>
                  <a:tcPr anchor="ctr"/>
                </a:tc>
                <a:tc>
                  <a:txBody>
                    <a:bodyPr/>
                    <a:lstStyle/>
                    <a:p>
                      <a:pPr algn="r"/>
                      <a:r>
                        <a:rPr lang="en-US" sz="2800" dirty="0"/>
                        <a:t>Sweetness</a:t>
                      </a:r>
                    </a:p>
                  </a:txBody>
                  <a:tcPr anchor="ctr"/>
                </a:tc>
                <a:tc>
                  <a:txBody>
                    <a:bodyPr/>
                    <a:lstStyle/>
                    <a:p>
                      <a:pPr algn="r"/>
                      <a:r>
                        <a:rPr lang="en-US" sz="2800" dirty="0"/>
                        <a:t>Color</a:t>
                      </a:r>
                    </a:p>
                  </a:txBody>
                  <a:tcPr anchor="ctr"/>
                </a:tc>
                <a:tc>
                  <a:txBody>
                    <a:bodyPr/>
                    <a:lstStyle/>
                    <a:p>
                      <a:pPr algn="r"/>
                      <a:r>
                        <a:rPr lang="en-US" sz="2800" dirty="0"/>
                        <a:t>Size</a:t>
                      </a:r>
                    </a:p>
                  </a:txBody>
                  <a:tcPr anchor="ctr"/>
                </a:tc>
                <a:tc>
                  <a:txBody>
                    <a:bodyPr/>
                    <a:lstStyle/>
                    <a:p>
                      <a:pPr algn="r"/>
                      <a:r>
                        <a:rPr lang="en-US" sz="2800" dirty="0"/>
                        <a:t>Carrotness</a:t>
                      </a:r>
                    </a:p>
                  </a:txBody>
                  <a:tcPr anchor="ctr"/>
                </a:tc>
                <a:extLst>
                  <a:ext uri="{0D108BD9-81ED-4DB2-BD59-A6C34878D82A}">
                    <a16:rowId xmlns:a16="http://schemas.microsoft.com/office/drawing/2014/main" val="1822843325"/>
                  </a:ext>
                </a:extLst>
              </a:tr>
              <a:tr h="679532">
                <a:tc>
                  <a:txBody>
                    <a:bodyPr/>
                    <a:lstStyle/>
                    <a:p>
                      <a:pPr algn="ctr"/>
                      <a:endParaRPr lang="en-US" sz="2800" dirty="0"/>
                    </a:p>
                  </a:txBody>
                  <a:tcPr anchor="ctr"/>
                </a:tc>
                <a:tc>
                  <a:txBody>
                    <a:bodyPr/>
                    <a:lstStyle/>
                    <a:p>
                      <a:r>
                        <a:rPr lang="en-US" sz="2800" dirty="0"/>
                        <a:t>Dark Brown</a:t>
                      </a:r>
                      <a:r>
                        <a:rPr lang="en-US" sz="2800" baseline="0" dirty="0"/>
                        <a:t> Sugar</a:t>
                      </a:r>
                      <a:endParaRPr lang="en-US" sz="2800" dirty="0"/>
                    </a:p>
                  </a:txBody>
                  <a:tcPr anchor="ctr"/>
                </a:tc>
                <a:tc>
                  <a:txBody>
                    <a:bodyPr/>
                    <a:lstStyle/>
                    <a:p>
                      <a:pPr algn="r"/>
                      <a:r>
                        <a:rPr lang="en-US" sz="2800" dirty="0"/>
                        <a:t>10</a:t>
                      </a:r>
                    </a:p>
                  </a:txBody>
                  <a:tcPr anchor="ctr"/>
                </a:tc>
                <a:tc>
                  <a:txBody>
                    <a:bodyPr/>
                    <a:lstStyle/>
                    <a:p>
                      <a:pPr algn="r"/>
                      <a:r>
                        <a:rPr lang="en-US" sz="2800" dirty="0"/>
                        <a:t>8</a:t>
                      </a:r>
                    </a:p>
                  </a:txBody>
                  <a:tcPr anchor="ctr"/>
                </a:tc>
                <a:tc>
                  <a:txBody>
                    <a:bodyPr/>
                    <a:lstStyle/>
                    <a:p>
                      <a:pPr algn="r"/>
                      <a:r>
                        <a:rPr lang="en-US" sz="2800" dirty="0"/>
                        <a:t>8</a:t>
                      </a:r>
                    </a:p>
                  </a:txBody>
                  <a:tcPr anchor="ctr"/>
                </a:tc>
                <a:tc>
                  <a:txBody>
                    <a:bodyPr/>
                    <a:lstStyle/>
                    <a:p>
                      <a:pPr algn="r"/>
                      <a:r>
                        <a:rPr lang="en-US" sz="2800" dirty="0"/>
                        <a:t>1</a:t>
                      </a:r>
                    </a:p>
                  </a:txBody>
                  <a:tcPr anchor="ctr"/>
                </a:tc>
                <a:tc>
                  <a:txBody>
                    <a:bodyPr/>
                    <a:lstStyle/>
                    <a:p>
                      <a:pPr algn="r"/>
                      <a:r>
                        <a:rPr lang="en-US" sz="2800" dirty="0"/>
                        <a:t>1</a:t>
                      </a:r>
                    </a:p>
                  </a:txBody>
                  <a:tcPr anchor="ctr"/>
                </a:tc>
                <a:extLst>
                  <a:ext uri="{0D108BD9-81ED-4DB2-BD59-A6C34878D82A}">
                    <a16:rowId xmlns:a16="http://schemas.microsoft.com/office/drawing/2014/main" val="2964276696"/>
                  </a:ext>
                </a:extLst>
              </a:tr>
              <a:tr h="679532">
                <a:tc>
                  <a:txBody>
                    <a:bodyPr/>
                    <a:lstStyle/>
                    <a:p>
                      <a:pPr algn="ctr"/>
                      <a:r>
                        <a:rPr lang="en-US" sz="2800" dirty="0"/>
                        <a:t>-</a:t>
                      </a:r>
                    </a:p>
                  </a:txBody>
                  <a:tcPr anchor="ctr"/>
                </a:tc>
                <a:tc>
                  <a:txBody>
                    <a:bodyPr/>
                    <a:lstStyle/>
                    <a:p>
                      <a:r>
                        <a:rPr lang="en-US" sz="2800" dirty="0"/>
                        <a:t>Granulated Sugar</a:t>
                      </a:r>
                    </a:p>
                  </a:txBody>
                  <a:tcPr anchor="ctr"/>
                </a:tc>
                <a:tc>
                  <a:txBody>
                    <a:bodyPr/>
                    <a:lstStyle/>
                    <a:p>
                      <a:pPr algn="r"/>
                      <a:r>
                        <a:rPr lang="en-US" sz="2800" dirty="0"/>
                        <a:t>10</a:t>
                      </a:r>
                    </a:p>
                  </a:txBody>
                  <a:tcPr anchor="ctr"/>
                </a:tc>
                <a:tc>
                  <a:txBody>
                    <a:bodyPr/>
                    <a:lstStyle/>
                    <a:p>
                      <a:pPr algn="r"/>
                      <a:r>
                        <a:rPr lang="en-US" sz="2800" dirty="0"/>
                        <a:t>10</a:t>
                      </a:r>
                    </a:p>
                  </a:txBody>
                  <a:tcPr anchor="ctr"/>
                </a:tc>
                <a:tc>
                  <a:txBody>
                    <a:bodyPr/>
                    <a:lstStyle/>
                    <a:p>
                      <a:pPr algn="r"/>
                      <a:r>
                        <a:rPr lang="en-US" sz="2800" dirty="0"/>
                        <a:t>1</a:t>
                      </a:r>
                    </a:p>
                  </a:txBody>
                  <a:tcPr anchor="ctr"/>
                </a:tc>
                <a:tc>
                  <a:txBody>
                    <a:bodyPr/>
                    <a:lstStyle/>
                    <a:p>
                      <a:pPr algn="r"/>
                      <a:r>
                        <a:rPr lang="en-US" sz="2800" dirty="0"/>
                        <a:t>1</a:t>
                      </a:r>
                    </a:p>
                  </a:txBody>
                  <a:tcPr anchor="ctr"/>
                </a:tc>
                <a:tc>
                  <a:txBody>
                    <a:bodyPr/>
                    <a:lstStyle/>
                    <a:p>
                      <a:pPr algn="r"/>
                      <a:r>
                        <a:rPr lang="en-US" sz="2800" dirty="0"/>
                        <a:t>1</a:t>
                      </a:r>
                    </a:p>
                  </a:txBody>
                  <a:tcPr anchor="ctr"/>
                </a:tc>
                <a:extLst>
                  <a:ext uri="{0D108BD9-81ED-4DB2-BD59-A6C34878D82A}">
                    <a16:rowId xmlns:a16="http://schemas.microsoft.com/office/drawing/2014/main" val="1158385891"/>
                  </a:ext>
                </a:extLst>
              </a:tr>
              <a:tr h="679532">
                <a:tc>
                  <a:txBody>
                    <a:bodyPr/>
                    <a:lstStyle/>
                    <a:p>
                      <a:pPr algn="ctr"/>
                      <a:r>
                        <a:rPr lang="en-US" sz="2800" dirty="0"/>
                        <a:t>+</a:t>
                      </a:r>
                      <a:endParaRPr lang="en-US" sz="2800" dirty="0">
                        <a:solidFill>
                          <a:schemeClr val="bg1"/>
                        </a:solidFill>
                      </a:endParaRPr>
                    </a:p>
                  </a:txBody>
                  <a:tcPr anchor="ctr"/>
                </a:tc>
                <a:tc>
                  <a:txBody>
                    <a:bodyPr/>
                    <a:lstStyle/>
                    <a:p>
                      <a:r>
                        <a:rPr lang="en-US" sz="2800" dirty="0"/>
                        <a:t>Carrots</a:t>
                      </a:r>
                      <a:endParaRPr lang="en-US" sz="2800" dirty="0">
                        <a:solidFill>
                          <a:schemeClr val="bg1"/>
                        </a:solidFill>
                      </a:endParaRPr>
                    </a:p>
                  </a:txBody>
                  <a:tcPr anchor="ctr"/>
                </a:tc>
                <a:tc>
                  <a:txBody>
                    <a:bodyPr/>
                    <a:lstStyle/>
                    <a:p>
                      <a:pPr algn="r"/>
                      <a:r>
                        <a:rPr lang="en-US" sz="2800" dirty="0"/>
                        <a:t>10</a:t>
                      </a:r>
                      <a:endParaRPr lang="en-US" sz="2800" dirty="0">
                        <a:solidFill>
                          <a:schemeClr val="bg1"/>
                        </a:solidFill>
                      </a:endParaRPr>
                    </a:p>
                  </a:txBody>
                  <a:tcPr anchor="ctr"/>
                </a:tc>
                <a:tc>
                  <a:txBody>
                    <a:bodyPr/>
                    <a:lstStyle/>
                    <a:p>
                      <a:pPr algn="r"/>
                      <a:r>
                        <a:rPr lang="en-US" sz="2800" dirty="0"/>
                        <a:t>6</a:t>
                      </a:r>
                      <a:endParaRPr lang="en-US" sz="2800" dirty="0">
                        <a:solidFill>
                          <a:schemeClr val="bg1"/>
                        </a:solidFill>
                      </a:endParaRPr>
                    </a:p>
                  </a:txBody>
                  <a:tcPr anchor="ctr"/>
                </a:tc>
                <a:tc>
                  <a:txBody>
                    <a:bodyPr/>
                    <a:lstStyle/>
                    <a:p>
                      <a:pPr algn="r"/>
                      <a:r>
                        <a:rPr lang="en-US" sz="2800" dirty="0"/>
                        <a:t>4</a:t>
                      </a:r>
                      <a:endParaRPr lang="en-US" sz="2800" dirty="0">
                        <a:solidFill>
                          <a:schemeClr val="bg1"/>
                        </a:solidFill>
                      </a:endParaRPr>
                    </a:p>
                  </a:txBody>
                  <a:tcPr anchor="ctr"/>
                </a:tc>
                <a:tc>
                  <a:txBody>
                    <a:bodyPr/>
                    <a:lstStyle/>
                    <a:p>
                      <a:pPr algn="r"/>
                      <a:r>
                        <a:rPr lang="en-US" sz="2800" dirty="0"/>
                        <a:t>6</a:t>
                      </a:r>
                      <a:endParaRPr lang="en-US" sz="2800" dirty="0">
                        <a:solidFill>
                          <a:schemeClr val="bg1"/>
                        </a:solidFill>
                      </a:endParaRPr>
                    </a:p>
                  </a:txBody>
                  <a:tcPr anchor="ctr"/>
                </a:tc>
                <a:tc>
                  <a:txBody>
                    <a:bodyPr/>
                    <a:lstStyle/>
                    <a:p>
                      <a:pPr algn="r"/>
                      <a:r>
                        <a:rPr lang="en-US" sz="2800" dirty="0"/>
                        <a:t>10</a:t>
                      </a:r>
                      <a:endParaRPr lang="en-US" sz="2800" dirty="0">
                        <a:solidFill>
                          <a:schemeClr val="bg1"/>
                        </a:solidFill>
                      </a:endParaRPr>
                    </a:p>
                  </a:txBody>
                  <a:tcPr anchor="ctr"/>
                </a:tc>
                <a:extLst>
                  <a:ext uri="{0D108BD9-81ED-4DB2-BD59-A6C34878D82A}">
                    <a16:rowId xmlns:a16="http://schemas.microsoft.com/office/drawing/2014/main" val="2346163351"/>
                  </a:ext>
                </a:extLst>
              </a:tr>
              <a:tr h="679532">
                <a:tc>
                  <a:txBody>
                    <a:bodyPr/>
                    <a:lstStyle/>
                    <a:p>
                      <a:pPr algn="ctr"/>
                      <a:r>
                        <a:rPr lang="en-US" sz="2800" dirty="0">
                          <a:solidFill>
                            <a:sysClr val="windowText" lastClr="000000"/>
                          </a:solidFill>
                        </a:rPr>
                        <a:t>=</a:t>
                      </a:r>
                    </a:p>
                  </a:txBody>
                  <a:tcPr anchor="ctr"/>
                </a:tc>
                <a:tc>
                  <a:txBody>
                    <a:bodyPr/>
                    <a:lstStyle/>
                    <a:p>
                      <a:r>
                        <a:rPr lang="en-US" sz="2800" dirty="0">
                          <a:solidFill>
                            <a:sysClr val="windowText" lastClr="000000"/>
                          </a:solidFill>
                        </a:rPr>
                        <a:t>???</a:t>
                      </a:r>
                    </a:p>
                  </a:txBody>
                  <a:tcPr anchor="ctr"/>
                </a:tc>
                <a:tc>
                  <a:txBody>
                    <a:bodyPr/>
                    <a:lstStyle/>
                    <a:p>
                      <a:pPr algn="r"/>
                      <a:r>
                        <a:rPr lang="en-US" sz="2800" dirty="0">
                          <a:solidFill>
                            <a:sysClr val="windowText" lastClr="000000"/>
                          </a:solidFill>
                        </a:rPr>
                        <a:t>10</a:t>
                      </a:r>
                    </a:p>
                  </a:txBody>
                  <a:tcPr anchor="ctr"/>
                </a:tc>
                <a:tc>
                  <a:txBody>
                    <a:bodyPr/>
                    <a:lstStyle/>
                    <a:p>
                      <a:pPr algn="r"/>
                      <a:r>
                        <a:rPr lang="en-US" sz="2800" dirty="0">
                          <a:solidFill>
                            <a:sysClr val="windowText" lastClr="000000"/>
                          </a:solidFill>
                        </a:rPr>
                        <a:t>4</a:t>
                      </a:r>
                    </a:p>
                  </a:txBody>
                  <a:tcPr anchor="ctr"/>
                </a:tc>
                <a:tc>
                  <a:txBody>
                    <a:bodyPr/>
                    <a:lstStyle/>
                    <a:p>
                      <a:pPr algn="r"/>
                      <a:r>
                        <a:rPr lang="en-US" sz="2800" dirty="0">
                          <a:solidFill>
                            <a:sysClr val="windowText" lastClr="000000"/>
                          </a:solidFill>
                        </a:rPr>
                        <a:t>11</a:t>
                      </a:r>
                    </a:p>
                  </a:txBody>
                  <a:tcPr anchor="ctr"/>
                </a:tc>
                <a:tc>
                  <a:txBody>
                    <a:bodyPr/>
                    <a:lstStyle/>
                    <a:p>
                      <a:pPr algn="r"/>
                      <a:r>
                        <a:rPr lang="en-US" sz="2800" dirty="0">
                          <a:solidFill>
                            <a:sysClr val="windowText" lastClr="000000"/>
                          </a:solidFill>
                        </a:rPr>
                        <a:t>6</a:t>
                      </a:r>
                    </a:p>
                  </a:txBody>
                  <a:tcPr anchor="ctr"/>
                </a:tc>
                <a:tc>
                  <a:txBody>
                    <a:bodyPr/>
                    <a:lstStyle/>
                    <a:p>
                      <a:pPr algn="r"/>
                      <a:r>
                        <a:rPr lang="en-US" sz="2800" dirty="0">
                          <a:solidFill>
                            <a:sysClr val="windowText" lastClr="000000"/>
                          </a:solidFill>
                        </a:rPr>
                        <a:t>10</a:t>
                      </a:r>
                    </a:p>
                  </a:txBody>
                  <a:tcPr anchor="ctr"/>
                </a:tc>
                <a:extLst>
                  <a:ext uri="{0D108BD9-81ED-4DB2-BD59-A6C34878D82A}">
                    <a16:rowId xmlns:a16="http://schemas.microsoft.com/office/drawing/2014/main" val="2159191450"/>
                  </a:ext>
                </a:extLst>
              </a:tr>
            </a:tbl>
          </a:graphicData>
        </a:graphic>
      </p:graphicFrame>
      <p:pic>
        <p:nvPicPr>
          <p:cNvPr id="6" name="Audio 5">
            <a:hlinkClick r:id="" action="ppaction://media"/>
            <a:extLst>
              <a:ext uri="{FF2B5EF4-FFF2-40B4-BE49-F238E27FC236}">
                <a16:creationId xmlns:a16="http://schemas.microsoft.com/office/drawing/2014/main" id="{C5E588E6-0DAB-8F49-BF63-C238C36C40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2043768"/>
      </p:ext>
    </p:extLst>
  </p:cSld>
  <p:clrMapOvr>
    <a:masterClrMapping/>
  </p:clrMapOvr>
  <mc:AlternateContent xmlns:mc="http://schemas.openxmlformats.org/markup-compatibility/2006">
    <mc:Choice xmlns:p14="http://schemas.microsoft.com/office/powerpoint/2010/main" Requires="p14">
      <p:transition spd="slow" p14:dur="2000" advTm="19644"/>
    </mc:Choice>
    <mc:Fallback>
      <p:transition spd="slow" advTm="196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1211C-B529-483B-88DF-E83EC483B61E}"/>
              </a:ext>
            </a:extLst>
          </p:cNvPr>
          <p:cNvSpPr>
            <a:spLocks noGrp="1"/>
          </p:cNvSpPr>
          <p:nvPr>
            <p:ph type="title"/>
          </p:nvPr>
        </p:nvSpPr>
        <p:spPr>
          <a:xfrm>
            <a:off x="0" y="218364"/>
            <a:ext cx="12192000" cy="1143000"/>
          </a:xfrm>
        </p:spPr>
        <p:txBody>
          <a:bodyPr>
            <a:noAutofit/>
          </a:bodyPr>
          <a:lstStyle/>
          <a:p>
            <a:pPr algn="ctr"/>
            <a:r>
              <a:rPr lang="en-US" sz="4000" dirty="0">
                <a:latin typeface="Helvetica" panose="020B0604020202020204" pitchFamily="34" charset="0"/>
                <a:cs typeface="Helvetica" panose="020B0604020202020204" pitchFamily="34" charset="0"/>
              </a:rPr>
              <a:t>Word Embeddings: Assign Each Word in our Vocabulary to a Numeric Vector (of characteristics)</a:t>
            </a:r>
          </a:p>
        </p:txBody>
      </p:sp>
      <p:graphicFrame>
        <p:nvGraphicFramePr>
          <p:cNvPr id="7" name="Table 6">
            <a:extLst>
              <a:ext uri="{FF2B5EF4-FFF2-40B4-BE49-F238E27FC236}">
                <a16:creationId xmlns:a16="http://schemas.microsoft.com/office/drawing/2014/main" id="{8649E1F2-F1DB-AE4F-B01D-D667A368DBE3}"/>
              </a:ext>
            </a:extLst>
          </p:cNvPr>
          <p:cNvGraphicFramePr>
            <a:graphicFrameLocks noGrp="1"/>
          </p:cNvGraphicFramePr>
          <p:nvPr/>
        </p:nvGraphicFramePr>
        <p:xfrm>
          <a:off x="838199" y="3997320"/>
          <a:ext cx="10515603" cy="2072640"/>
        </p:xfrm>
        <a:graphic>
          <a:graphicData uri="http://schemas.openxmlformats.org/drawingml/2006/table">
            <a:tbl>
              <a:tblPr firstRow="1" bandRow="1">
                <a:tableStyleId>{5C22544A-7EE6-4342-B048-85BDC9FD1C3A}</a:tableStyleId>
              </a:tblPr>
              <a:tblGrid>
                <a:gridCol w="5287299">
                  <a:extLst>
                    <a:ext uri="{9D8B030D-6E8A-4147-A177-3AD203B41FA5}">
                      <a16:colId xmlns:a16="http://schemas.microsoft.com/office/drawing/2014/main" val="3653376953"/>
                    </a:ext>
                  </a:extLst>
                </a:gridCol>
                <a:gridCol w="2614152">
                  <a:extLst>
                    <a:ext uri="{9D8B030D-6E8A-4147-A177-3AD203B41FA5}">
                      <a16:colId xmlns:a16="http://schemas.microsoft.com/office/drawing/2014/main" val="4122058366"/>
                    </a:ext>
                  </a:extLst>
                </a:gridCol>
                <a:gridCol w="2614152">
                  <a:extLst>
                    <a:ext uri="{9D8B030D-6E8A-4147-A177-3AD203B41FA5}">
                      <a16:colId xmlns:a16="http://schemas.microsoft.com/office/drawing/2014/main" val="4069419051"/>
                    </a:ext>
                  </a:extLst>
                </a:gridCol>
              </a:tblGrid>
              <a:tr h="518160">
                <a:tc>
                  <a:txBody>
                    <a:bodyPr/>
                    <a:lstStyle/>
                    <a:p>
                      <a:r>
                        <a:rPr lang="en-US" sz="2800" dirty="0"/>
                        <a:t>Dimension</a:t>
                      </a:r>
                    </a:p>
                  </a:txBody>
                  <a:tcPr/>
                </a:tc>
                <a:tc>
                  <a:txBody>
                    <a:bodyPr/>
                    <a:lstStyle/>
                    <a:p>
                      <a:r>
                        <a:rPr lang="en-US" sz="2800" dirty="0"/>
                        <a:t>1</a:t>
                      </a:r>
                    </a:p>
                  </a:txBody>
                  <a:tcPr/>
                </a:tc>
                <a:tc>
                  <a:txBody>
                    <a:bodyPr/>
                    <a:lstStyle/>
                    <a:p>
                      <a:r>
                        <a:rPr lang="en-US" sz="2800" dirty="0"/>
                        <a:t>10</a:t>
                      </a:r>
                    </a:p>
                  </a:txBody>
                  <a:tcPr/>
                </a:tc>
                <a:extLst>
                  <a:ext uri="{0D108BD9-81ED-4DB2-BD59-A6C34878D82A}">
                    <a16:rowId xmlns:a16="http://schemas.microsoft.com/office/drawing/2014/main" val="440159440"/>
                  </a:ext>
                </a:extLst>
              </a:tr>
              <a:tr h="518160">
                <a:tc>
                  <a:txBody>
                    <a:bodyPr/>
                    <a:lstStyle/>
                    <a:p>
                      <a:r>
                        <a:rPr lang="en-US" sz="2800" dirty="0"/>
                        <a:t>Gender</a:t>
                      </a:r>
                    </a:p>
                  </a:txBody>
                  <a:tcPr/>
                </a:tc>
                <a:tc>
                  <a:txBody>
                    <a:bodyPr/>
                    <a:lstStyle/>
                    <a:p>
                      <a:r>
                        <a:rPr lang="en-US" sz="2800" dirty="0"/>
                        <a:t>Male</a:t>
                      </a:r>
                    </a:p>
                  </a:txBody>
                  <a:tcPr/>
                </a:tc>
                <a:tc>
                  <a:txBody>
                    <a:bodyPr/>
                    <a:lstStyle/>
                    <a:p>
                      <a:r>
                        <a:rPr lang="en-US" sz="2800" dirty="0"/>
                        <a:t>Female</a:t>
                      </a:r>
                    </a:p>
                  </a:txBody>
                  <a:tcPr/>
                </a:tc>
                <a:extLst>
                  <a:ext uri="{0D108BD9-81ED-4DB2-BD59-A6C34878D82A}">
                    <a16:rowId xmlns:a16="http://schemas.microsoft.com/office/drawing/2014/main" val="3135632019"/>
                  </a:ext>
                </a:extLst>
              </a:tr>
              <a:tr h="518160">
                <a:tc>
                  <a:txBody>
                    <a:bodyPr/>
                    <a:lstStyle/>
                    <a:p>
                      <a:r>
                        <a:rPr lang="en-US" sz="2800" dirty="0"/>
                        <a:t>Class</a:t>
                      </a:r>
                    </a:p>
                  </a:txBody>
                  <a:tcPr/>
                </a:tc>
                <a:tc>
                  <a:txBody>
                    <a:bodyPr/>
                    <a:lstStyle/>
                    <a:p>
                      <a:r>
                        <a:rPr lang="en-US" sz="2800" dirty="0"/>
                        <a:t>Commoner</a:t>
                      </a:r>
                    </a:p>
                  </a:txBody>
                  <a:tcPr/>
                </a:tc>
                <a:tc>
                  <a:txBody>
                    <a:bodyPr/>
                    <a:lstStyle/>
                    <a:p>
                      <a:r>
                        <a:rPr lang="en-US" sz="2800" dirty="0"/>
                        <a:t>Royalty</a:t>
                      </a:r>
                    </a:p>
                  </a:txBody>
                  <a:tcPr/>
                </a:tc>
                <a:extLst>
                  <a:ext uri="{0D108BD9-81ED-4DB2-BD59-A6C34878D82A}">
                    <a16:rowId xmlns:a16="http://schemas.microsoft.com/office/drawing/2014/main" val="3282743723"/>
                  </a:ext>
                </a:extLst>
              </a:tr>
              <a:tr h="518160">
                <a:tc>
                  <a:txBody>
                    <a:bodyPr/>
                    <a:lstStyle/>
                    <a:p>
                      <a:r>
                        <a:rPr lang="en-US" sz="2800" dirty="0"/>
                        <a:t>Plural</a:t>
                      </a:r>
                    </a:p>
                  </a:txBody>
                  <a:tcPr/>
                </a:tc>
                <a:tc>
                  <a:txBody>
                    <a:bodyPr/>
                    <a:lstStyle/>
                    <a:p>
                      <a:r>
                        <a:rPr lang="en-US" sz="2800" dirty="0"/>
                        <a:t>One</a:t>
                      </a:r>
                    </a:p>
                  </a:txBody>
                  <a:tcPr/>
                </a:tc>
                <a:tc>
                  <a:txBody>
                    <a:bodyPr/>
                    <a:lstStyle/>
                    <a:p>
                      <a:r>
                        <a:rPr lang="en-US" sz="2800" dirty="0"/>
                        <a:t>Many</a:t>
                      </a:r>
                    </a:p>
                  </a:txBody>
                  <a:tcPr/>
                </a:tc>
                <a:extLst>
                  <a:ext uri="{0D108BD9-81ED-4DB2-BD59-A6C34878D82A}">
                    <a16:rowId xmlns:a16="http://schemas.microsoft.com/office/drawing/2014/main" val="3011567883"/>
                  </a:ext>
                </a:extLst>
              </a:tr>
            </a:tbl>
          </a:graphicData>
        </a:graphic>
      </p:graphicFrame>
      <p:pic>
        <p:nvPicPr>
          <p:cNvPr id="8" name="Picture 7">
            <a:extLst>
              <a:ext uri="{FF2B5EF4-FFF2-40B4-BE49-F238E27FC236}">
                <a16:creationId xmlns:a16="http://schemas.microsoft.com/office/drawing/2014/main" id="{C8DA33E4-EE17-7F4C-8D80-43B7B16FEECC}"/>
              </a:ext>
            </a:extLst>
          </p:cNvPr>
          <p:cNvPicPr>
            <a:picLocks noChangeAspect="1"/>
          </p:cNvPicPr>
          <p:nvPr/>
        </p:nvPicPr>
        <p:blipFill>
          <a:blip r:embed="rId5"/>
          <a:stretch>
            <a:fillRect/>
          </a:stretch>
        </p:blipFill>
        <p:spPr>
          <a:xfrm>
            <a:off x="2849612" y="1361365"/>
            <a:ext cx="6492776" cy="2635956"/>
          </a:xfrm>
          <a:prstGeom prst="rect">
            <a:avLst/>
          </a:prstGeom>
        </p:spPr>
      </p:pic>
      <p:pic>
        <p:nvPicPr>
          <p:cNvPr id="3" name="Audio 2">
            <a:hlinkClick r:id="" action="ppaction://media"/>
            <a:extLst>
              <a:ext uri="{FF2B5EF4-FFF2-40B4-BE49-F238E27FC236}">
                <a16:creationId xmlns:a16="http://schemas.microsoft.com/office/drawing/2014/main" id="{0BBECE68-E743-7E43-B150-CA63EADA063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40462494"/>
      </p:ext>
    </p:extLst>
  </p:cSld>
  <p:clrMapOvr>
    <a:masterClrMapping/>
  </p:clrMapOvr>
  <mc:AlternateContent xmlns:mc="http://schemas.openxmlformats.org/markup-compatibility/2006">
    <mc:Choice xmlns:p14="http://schemas.microsoft.com/office/powerpoint/2010/main" Requires="p14">
      <p:transition spd="slow" p14:dur="2000" advTm="80654"/>
    </mc:Choice>
    <mc:Fallback>
      <p:transition spd="slow" advTm="80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507C9-ED62-284B-87CA-FC0E1FC2755C}"/>
              </a:ext>
            </a:extLst>
          </p:cNvPr>
          <p:cNvSpPr>
            <a:spLocks noGrp="1"/>
          </p:cNvSpPr>
          <p:nvPr>
            <p:ph type="title"/>
          </p:nvPr>
        </p:nvSpPr>
        <p:spPr/>
        <p:txBody>
          <a:bodyPr/>
          <a:lstStyle/>
          <a:p>
            <a:r>
              <a:rPr lang="en-US" dirty="0"/>
              <a:t>Visualizing Word Embeddings</a:t>
            </a:r>
          </a:p>
        </p:txBody>
      </p:sp>
      <p:pic>
        <p:nvPicPr>
          <p:cNvPr id="5" name="Picture 2" descr="Image result for word embeddings">
            <a:extLst>
              <a:ext uri="{FF2B5EF4-FFF2-40B4-BE49-F238E27FC236}">
                <a16:creationId xmlns:a16="http://schemas.microsoft.com/office/drawing/2014/main" id="{E91ABECA-B73E-4342-B151-EA1D5D607FDD}"/>
              </a:ext>
            </a:extLst>
          </p:cNvPr>
          <p:cNvPicPr>
            <a:picLocks noGrp="1" noChangeAspect="1" noChangeArrowheads="1"/>
          </p:cNvPicPr>
          <p:nvPr>
            <p:ph idx="1"/>
          </p:nvPr>
        </p:nvPicPr>
        <p:blipFill>
          <a:blip r:embed="rId5" cstate="print">
            <a:extLst>
              <a:ext uri="{28A0092B-C50C-407E-A947-70E740481C1C}">
                <a14:useLocalDpi xmlns:a14="http://schemas.microsoft.com/office/drawing/2010/main" val="0"/>
              </a:ext>
            </a:extLst>
          </a:blip>
          <a:stretch>
            <a:fillRect/>
          </a:stretch>
        </p:blipFill>
        <p:spPr bwMode="auto">
          <a:xfrm>
            <a:off x="5405438" y="1182687"/>
            <a:ext cx="5727700" cy="4483100"/>
          </a:xfrm>
          <a:prstGeom prst="rect">
            <a:avLst/>
          </a:prstGeom>
          <a:noFill/>
          <a:extLst>
            <a:ext uri="{909E8E84-426E-40DD-AFC4-6F175D3DCCD1}">
              <a14:hiddenFill xmlns:a14="http://schemas.microsoft.com/office/drawing/2010/main">
                <a:solidFill>
                  <a:srgbClr val="FFFFFF"/>
                </a:solidFill>
              </a14:hiddenFill>
            </a:ext>
          </a:extLst>
        </p:spPr>
      </p:pic>
      <p:sp>
        <p:nvSpPr>
          <p:cNvPr id="4" name="Text Placeholder 3">
            <a:extLst>
              <a:ext uri="{FF2B5EF4-FFF2-40B4-BE49-F238E27FC236}">
                <a16:creationId xmlns:a16="http://schemas.microsoft.com/office/drawing/2014/main" id="{97664DBC-50FB-274F-9C21-A83759BF9F3E}"/>
              </a:ext>
            </a:extLst>
          </p:cNvPr>
          <p:cNvSpPr>
            <a:spLocks noGrp="1"/>
          </p:cNvSpPr>
          <p:nvPr>
            <p:ph type="body" sz="half" idx="2"/>
          </p:nvPr>
        </p:nvSpPr>
        <p:spPr>
          <a:xfrm>
            <a:off x="609602" y="1869743"/>
            <a:ext cx="4011084" cy="4256422"/>
          </a:xfrm>
        </p:spPr>
        <p:txBody>
          <a:bodyPr/>
          <a:lstStyle/>
          <a:p>
            <a:endParaRPr lang="en-US" dirty="0"/>
          </a:p>
          <a:p>
            <a:endParaRPr lang="en-US" dirty="0"/>
          </a:p>
          <a:p>
            <a:r>
              <a:rPr lang="en-US" dirty="0"/>
              <a:t>Here we show the learned numeric representations (limited here to 2 dimensions) of many different vocabulary words </a:t>
            </a:r>
          </a:p>
          <a:p>
            <a:br>
              <a:rPr lang="en-US" dirty="0"/>
            </a:br>
            <a:r>
              <a:rPr lang="en-US" dirty="0"/>
              <a:t>Too many words here to see! Let’s zoom in on a smaller section.</a:t>
            </a:r>
          </a:p>
        </p:txBody>
      </p:sp>
      <p:pic>
        <p:nvPicPr>
          <p:cNvPr id="3" name="Audio 2">
            <a:hlinkClick r:id="" action="ppaction://media"/>
            <a:extLst>
              <a:ext uri="{FF2B5EF4-FFF2-40B4-BE49-F238E27FC236}">
                <a16:creationId xmlns:a16="http://schemas.microsoft.com/office/drawing/2014/main" id="{68BF34A6-A8D2-7842-9660-CD91FFC8967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83072270"/>
      </p:ext>
    </p:extLst>
  </p:cSld>
  <p:clrMapOvr>
    <a:masterClrMapping/>
  </p:clrMapOvr>
  <mc:AlternateContent xmlns:mc="http://schemas.openxmlformats.org/markup-compatibility/2006">
    <mc:Choice xmlns:p14="http://schemas.microsoft.com/office/powerpoint/2010/main" Requires="p14">
      <p:transition spd="slow" p14:dur="2000" advTm="25501"/>
    </mc:Choice>
    <mc:Fallback>
      <p:transition spd="slow" advTm="255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7507C9-ED62-284B-87CA-FC0E1FC2755C}"/>
              </a:ext>
            </a:extLst>
          </p:cNvPr>
          <p:cNvSpPr>
            <a:spLocks noGrp="1"/>
          </p:cNvSpPr>
          <p:nvPr>
            <p:ph type="title"/>
          </p:nvPr>
        </p:nvSpPr>
        <p:spPr/>
        <p:txBody>
          <a:bodyPr/>
          <a:lstStyle/>
          <a:p>
            <a:r>
              <a:rPr lang="en-US" dirty="0"/>
              <a:t>Visualizing Word Embeddings</a:t>
            </a:r>
          </a:p>
        </p:txBody>
      </p:sp>
      <p:pic>
        <p:nvPicPr>
          <p:cNvPr id="8" name="Content Placeholder 7">
            <a:extLst>
              <a:ext uri="{FF2B5EF4-FFF2-40B4-BE49-F238E27FC236}">
                <a16:creationId xmlns:a16="http://schemas.microsoft.com/office/drawing/2014/main" id="{8FCCF9A3-E571-D146-9272-BAAA99AFD384}"/>
              </a:ext>
            </a:extLst>
          </p:cNvPr>
          <p:cNvPicPr>
            <a:picLocks noGrp="1" noChangeAspect="1"/>
          </p:cNvPicPr>
          <p:nvPr>
            <p:ph idx="1"/>
          </p:nvPr>
        </p:nvPicPr>
        <p:blipFill>
          <a:blip r:embed="rId5"/>
          <a:stretch>
            <a:fillRect/>
          </a:stretch>
        </p:blipFill>
        <p:spPr>
          <a:xfrm>
            <a:off x="5477211" y="987425"/>
            <a:ext cx="5584153" cy="4873625"/>
          </a:xfrm>
          <a:prstGeom prst="rect">
            <a:avLst/>
          </a:prstGeom>
        </p:spPr>
      </p:pic>
      <p:sp>
        <p:nvSpPr>
          <p:cNvPr id="4" name="Text Placeholder 3">
            <a:extLst>
              <a:ext uri="{FF2B5EF4-FFF2-40B4-BE49-F238E27FC236}">
                <a16:creationId xmlns:a16="http://schemas.microsoft.com/office/drawing/2014/main" id="{97664DBC-50FB-274F-9C21-A83759BF9F3E}"/>
              </a:ext>
            </a:extLst>
          </p:cNvPr>
          <p:cNvSpPr>
            <a:spLocks noGrp="1"/>
          </p:cNvSpPr>
          <p:nvPr>
            <p:ph type="body" sz="half" idx="2"/>
          </p:nvPr>
        </p:nvSpPr>
        <p:spPr>
          <a:xfrm>
            <a:off x="609602" y="2074460"/>
            <a:ext cx="4011084" cy="4051705"/>
          </a:xfrm>
        </p:spPr>
        <p:txBody>
          <a:bodyPr/>
          <a:lstStyle/>
          <a:p>
            <a:endParaRPr lang="en-US" dirty="0"/>
          </a:p>
          <a:p>
            <a:endParaRPr lang="en-US" dirty="0"/>
          </a:p>
          <a:p>
            <a:r>
              <a:rPr lang="en-US" dirty="0"/>
              <a:t>If we zoom in on a small region of our word map, it’s all related words.</a:t>
            </a:r>
          </a:p>
          <a:p>
            <a:endParaRPr lang="en-US" dirty="0"/>
          </a:p>
          <a:p>
            <a:r>
              <a:rPr lang="en-US" dirty="0"/>
              <a:t>Note the similarity of all the words as a whole, but also of the individual neighbors.</a:t>
            </a:r>
          </a:p>
          <a:p>
            <a:endParaRPr lang="en-US" dirty="0"/>
          </a:p>
          <a:p>
            <a:r>
              <a:rPr lang="en-US" dirty="0"/>
              <a:t>“Lawyer” and “attorney” are right next to each other – they have almost identical characteristics!</a:t>
            </a:r>
          </a:p>
        </p:txBody>
      </p:sp>
      <p:pic>
        <p:nvPicPr>
          <p:cNvPr id="3" name="Audio 2">
            <a:hlinkClick r:id="" action="ppaction://media"/>
            <a:extLst>
              <a:ext uri="{FF2B5EF4-FFF2-40B4-BE49-F238E27FC236}">
                <a16:creationId xmlns:a16="http://schemas.microsoft.com/office/drawing/2014/main" id="{FD064C93-7D9A-EC46-8D13-79B003CE510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05940130"/>
      </p:ext>
    </p:extLst>
  </p:cSld>
  <p:clrMapOvr>
    <a:masterClrMapping/>
  </p:clrMapOvr>
  <mc:AlternateContent xmlns:mc="http://schemas.openxmlformats.org/markup-compatibility/2006">
    <mc:Choice xmlns:p14="http://schemas.microsoft.com/office/powerpoint/2010/main" Requires="p14">
      <p:transition spd="slow" p14:dur="2000" advTm="25815"/>
    </mc:Choice>
    <mc:Fallback>
      <p:transition spd="slow" advTm="25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E2E69-5720-1C46-BD30-B879B34B6B39}"/>
              </a:ext>
            </a:extLst>
          </p:cNvPr>
          <p:cNvSpPr>
            <a:spLocks noGrp="1"/>
          </p:cNvSpPr>
          <p:nvPr>
            <p:ph type="title"/>
          </p:nvPr>
        </p:nvSpPr>
        <p:spPr>
          <a:xfrm>
            <a:off x="0" y="0"/>
            <a:ext cx="12192000" cy="1143000"/>
          </a:xfrm>
        </p:spPr>
        <p:txBody>
          <a:bodyPr>
            <a:normAutofit/>
          </a:bodyPr>
          <a:lstStyle/>
          <a:p>
            <a:r>
              <a:rPr lang="en-US" sz="4000" dirty="0"/>
              <a:t>A brief note on how word embeddings are learned…</a:t>
            </a:r>
          </a:p>
        </p:txBody>
      </p:sp>
      <p:sp>
        <p:nvSpPr>
          <p:cNvPr id="5" name="TextBox 4"/>
          <p:cNvSpPr txBox="1"/>
          <p:nvPr/>
        </p:nvSpPr>
        <p:spPr>
          <a:xfrm>
            <a:off x="621169" y="1363851"/>
            <a:ext cx="10949664" cy="584775"/>
          </a:xfrm>
          <a:prstGeom prst="rect">
            <a:avLst/>
          </a:prstGeom>
          <a:noFill/>
        </p:spPr>
        <p:txBody>
          <a:bodyPr wrap="none" rtlCol="0">
            <a:spAutoFit/>
          </a:bodyPr>
          <a:lstStyle/>
          <a:p>
            <a:r>
              <a:rPr lang="en-US" sz="3200" dirty="0">
                <a:solidFill>
                  <a:schemeClr val="accent2"/>
                </a:solidFill>
              </a:rPr>
              <a:t>KEY IDEA: words are </a:t>
            </a:r>
            <a:r>
              <a:rPr lang="en-US" sz="3200" i="1" dirty="0">
                <a:solidFill>
                  <a:schemeClr val="accent2"/>
                </a:solidFill>
              </a:rPr>
              <a:t>defined</a:t>
            </a:r>
            <a:r>
              <a:rPr lang="en-US" sz="3200" dirty="0">
                <a:solidFill>
                  <a:schemeClr val="accent2"/>
                </a:solidFill>
              </a:rPr>
              <a:t> by the </a:t>
            </a:r>
            <a:r>
              <a:rPr lang="en-US" sz="3200" u="sng" dirty="0">
                <a:solidFill>
                  <a:schemeClr val="accent2"/>
                </a:solidFill>
              </a:rPr>
              <a:t>context</a:t>
            </a:r>
            <a:r>
              <a:rPr lang="en-US" sz="3200" dirty="0">
                <a:solidFill>
                  <a:schemeClr val="accent2"/>
                </a:solidFill>
              </a:rPr>
              <a:t> in which they appear</a:t>
            </a:r>
          </a:p>
        </p:txBody>
      </p:sp>
      <p:sp>
        <p:nvSpPr>
          <p:cNvPr id="7" name="TextBox 6"/>
          <p:cNvSpPr txBox="1"/>
          <p:nvPr/>
        </p:nvSpPr>
        <p:spPr>
          <a:xfrm>
            <a:off x="4021329" y="2386086"/>
            <a:ext cx="4347472" cy="461665"/>
          </a:xfrm>
          <a:prstGeom prst="rect">
            <a:avLst/>
          </a:prstGeom>
          <a:noFill/>
        </p:spPr>
        <p:txBody>
          <a:bodyPr wrap="none" rtlCol="0">
            <a:spAutoFit/>
          </a:bodyPr>
          <a:lstStyle/>
          <a:p>
            <a:r>
              <a:rPr lang="en-US" sz="2400" b="1" dirty="0"/>
              <a:t>A </a:t>
            </a:r>
            <a:r>
              <a:rPr lang="en-US" sz="2400" b="1" dirty="0">
                <a:solidFill>
                  <a:schemeClr val="accent2">
                    <a:lumMod val="50000"/>
                  </a:schemeClr>
                </a:solidFill>
              </a:rPr>
              <a:t>woman</a:t>
            </a:r>
            <a:r>
              <a:rPr lang="en-US" sz="2400" b="1" dirty="0"/>
              <a:t> strolls down the street</a:t>
            </a:r>
          </a:p>
        </p:txBody>
      </p:sp>
      <p:sp>
        <p:nvSpPr>
          <p:cNvPr id="9" name="TextBox 8"/>
          <p:cNvSpPr txBox="1"/>
          <p:nvPr/>
        </p:nvSpPr>
        <p:spPr>
          <a:xfrm>
            <a:off x="4021330" y="2982260"/>
            <a:ext cx="3955698" cy="461665"/>
          </a:xfrm>
          <a:prstGeom prst="rect">
            <a:avLst/>
          </a:prstGeom>
          <a:noFill/>
        </p:spPr>
        <p:txBody>
          <a:bodyPr wrap="none" rtlCol="0">
            <a:spAutoFit/>
          </a:bodyPr>
          <a:lstStyle/>
          <a:p>
            <a:r>
              <a:rPr lang="en-US" sz="2400" b="1" dirty="0"/>
              <a:t>A </a:t>
            </a:r>
            <a:r>
              <a:rPr lang="en-US" sz="2400" b="1" dirty="0">
                <a:solidFill>
                  <a:schemeClr val="accent2">
                    <a:lumMod val="50000"/>
                  </a:schemeClr>
                </a:solidFill>
              </a:rPr>
              <a:t>man</a:t>
            </a:r>
            <a:r>
              <a:rPr lang="en-US" sz="2400" b="1" dirty="0"/>
              <a:t> strolls down the street</a:t>
            </a:r>
          </a:p>
        </p:txBody>
      </p:sp>
      <p:sp>
        <p:nvSpPr>
          <p:cNvPr id="10" name="TextBox 9"/>
          <p:cNvSpPr txBox="1"/>
          <p:nvPr/>
        </p:nvSpPr>
        <p:spPr>
          <a:xfrm>
            <a:off x="4021329" y="3578434"/>
            <a:ext cx="3997376" cy="461665"/>
          </a:xfrm>
          <a:prstGeom prst="rect">
            <a:avLst/>
          </a:prstGeom>
          <a:noFill/>
        </p:spPr>
        <p:txBody>
          <a:bodyPr wrap="none" rtlCol="0">
            <a:spAutoFit/>
          </a:bodyPr>
          <a:lstStyle/>
          <a:p>
            <a:r>
              <a:rPr lang="en-US" sz="2400" b="1" dirty="0"/>
              <a:t>A </a:t>
            </a:r>
            <a:r>
              <a:rPr lang="en-US" sz="2400" b="1" dirty="0">
                <a:solidFill>
                  <a:schemeClr val="accent2">
                    <a:lumMod val="75000"/>
                  </a:schemeClr>
                </a:solidFill>
              </a:rPr>
              <a:t>child</a:t>
            </a:r>
            <a:r>
              <a:rPr lang="en-US" sz="2400" b="1" dirty="0"/>
              <a:t> strolls down the street</a:t>
            </a:r>
          </a:p>
        </p:txBody>
      </p:sp>
      <p:sp>
        <p:nvSpPr>
          <p:cNvPr id="11" name="TextBox 10"/>
          <p:cNvSpPr txBox="1"/>
          <p:nvPr/>
        </p:nvSpPr>
        <p:spPr>
          <a:xfrm>
            <a:off x="4021329" y="4174608"/>
            <a:ext cx="4549964" cy="461665"/>
          </a:xfrm>
          <a:prstGeom prst="rect">
            <a:avLst/>
          </a:prstGeom>
          <a:noFill/>
        </p:spPr>
        <p:txBody>
          <a:bodyPr wrap="none" rtlCol="0">
            <a:spAutoFit/>
          </a:bodyPr>
          <a:lstStyle/>
          <a:p>
            <a:r>
              <a:rPr lang="en-US" sz="2400" b="1" dirty="0"/>
              <a:t>A </a:t>
            </a:r>
            <a:r>
              <a:rPr lang="en-US" sz="2400" b="1" dirty="0">
                <a:solidFill>
                  <a:schemeClr val="accent2">
                    <a:lumMod val="60000"/>
                    <a:lumOff val="40000"/>
                  </a:schemeClr>
                </a:solidFill>
              </a:rPr>
              <a:t>crocodile</a:t>
            </a:r>
            <a:r>
              <a:rPr lang="en-US" sz="2400" b="1" dirty="0">
                <a:solidFill>
                  <a:schemeClr val="accent5">
                    <a:lumMod val="60000"/>
                    <a:lumOff val="40000"/>
                  </a:schemeClr>
                </a:solidFill>
              </a:rPr>
              <a:t> </a:t>
            </a:r>
            <a:r>
              <a:rPr lang="en-US" sz="2400" b="1" dirty="0"/>
              <a:t>strolls down the street</a:t>
            </a:r>
          </a:p>
        </p:txBody>
      </p:sp>
      <p:sp>
        <p:nvSpPr>
          <p:cNvPr id="12" name="TextBox 11"/>
          <p:cNvSpPr txBox="1"/>
          <p:nvPr/>
        </p:nvSpPr>
        <p:spPr>
          <a:xfrm>
            <a:off x="4021330" y="4770782"/>
            <a:ext cx="4340419" cy="461665"/>
          </a:xfrm>
          <a:prstGeom prst="rect">
            <a:avLst/>
          </a:prstGeom>
          <a:noFill/>
        </p:spPr>
        <p:txBody>
          <a:bodyPr wrap="none" rtlCol="0">
            <a:spAutoFit/>
          </a:bodyPr>
          <a:lstStyle/>
          <a:p>
            <a:r>
              <a:rPr lang="en-US" sz="2400" b="1" dirty="0"/>
              <a:t>A </a:t>
            </a:r>
            <a:r>
              <a:rPr lang="en-US" sz="2400" b="1" dirty="0">
                <a:solidFill>
                  <a:schemeClr val="accent2">
                    <a:lumMod val="40000"/>
                    <a:lumOff val="60000"/>
                  </a:schemeClr>
                </a:solidFill>
              </a:rPr>
              <a:t>banana</a:t>
            </a:r>
            <a:r>
              <a:rPr lang="en-US" sz="2400" b="1" dirty="0">
                <a:solidFill>
                  <a:schemeClr val="accent5">
                    <a:lumMod val="60000"/>
                    <a:lumOff val="40000"/>
                  </a:schemeClr>
                </a:solidFill>
              </a:rPr>
              <a:t> </a:t>
            </a:r>
            <a:r>
              <a:rPr lang="en-US" sz="2400" b="1" dirty="0"/>
              <a:t>strolls down the street</a:t>
            </a:r>
          </a:p>
        </p:txBody>
      </p:sp>
      <p:sp>
        <p:nvSpPr>
          <p:cNvPr id="13" name="TextBox 12"/>
          <p:cNvSpPr txBox="1"/>
          <p:nvPr/>
        </p:nvSpPr>
        <p:spPr>
          <a:xfrm>
            <a:off x="4021328" y="5366956"/>
            <a:ext cx="4400244" cy="461665"/>
          </a:xfrm>
          <a:prstGeom prst="rect">
            <a:avLst/>
          </a:prstGeom>
          <a:noFill/>
        </p:spPr>
        <p:txBody>
          <a:bodyPr wrap="none" rtlCol="0">
            <a:spAutoFit/>
          </a:bodyPr>
          <a:lstStyle/>
          <a:p>
            <a:r>
              <a:rPr lang="en-US" sz="2400" b="1" dirty="0"/>
              <a:t>A </a:t>
            </a:r>
            <a:r>
              <a:rPr lang="en-US" sz="2400" b="1" dirty="0">
                <a:solidFill>
                  <a:schemeClr val="accent2">
                    <a:lumMod val="20000"/>
                    <a:lumOff val="80000"/>
                  </a:schemeClr>
                </a:solidFill>
              </a:rPr>
              <a:t>concept</a:t>
            </a:r>
            <a:r>
              <a:rPr lang="en-US" sz="2400" b="1" dirty="0">
                <a:solidFill>
                  <a:schemeClr val="accent5">
                    <a:lumMod val="60000"/>
                    <a:lumOff val="40000"/>
                  </a:schemeClr>
                </a:solidFill>
              </a:rPr>
              <a:t> </a:t>
            </a:r>
            <a:r>
              <a:rPr lang="en-US" sz="2400" b="1" dirty="0"/>
              <a:t>strolls down the street</a:t>
            </a:r>
          </a:p>
        </p:txBody>
      </p:sp>
      <p:pic>
        <p:nvPicPr>
          <p:cNvPr id="8" name="Audio 7">
            <a:hlinkClick r:id="" action="ppaction://media"/>
            <a:extLst>
              <a:ext uri="{FF2B5EF4-FFF2-40B4-BE49-F238E27FC236}">
                <a16:creationId xmlns:a16="http://schemas.microsoft.com/office/drawing/2014/main" id="{BF60A7F8-9AE5-BB4A-9408-28CABCFA7EE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88189067"/>
      </p:ext>
    </p:extLst>
  </p:cSld>
  <p:clrMapOvr>
    <a:masterClrMapping/>
  </p:clrMapOvr>
  <mc:AlternateContent xmlns:mc="http://schemas.openxmlformats.org/markup-compatibility/2006">
    <mc:Choice xmlns:p14="http://schemas.microsoft.com/office/powerpoint/2010/main" Requires="p14">
      <p:transition spd="slow" p14:dur="2000" advTm="81353"/>
    </mc:Choice>
    <mc:Fallback>
      <p:transition spd="slow" advTm="81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636667" y="293907"/>
            <a:ext cx="10949664" cy="584775"/>
          </a:xfrm>
          <a:prstGeom prst="rect">
            <a:avLst/>
          </a:prstGeom>
          <a:noFill/>
        </p:spPr>
        <p:txBody>
          <a:bodyPr wrap="none" rtlCol="0">
            <a:spAutoFit/>
          </a:bodyPr>
          <a:lstStyle/>
          <a:p>
            <a:r>
              <a:rPr lang="en-US" sz="3200" dirty="0">
                <a:solidFill>
                  <a:schemeClr val="accent2"/>
                </a:solidFill>
              </a:rPr>
              <a:t>KEY IDEA: words are </a:t>
            </a:r>
            <a:r>
              <a:rPr lang="en-US" sz="3200" i="1" dirty="0">
                <a:solidFill>
                  <a:schemeClr val="accent2"/>
                </a:solidFill>
              </a:rPr>
              <a:t>defined</a:t>
            </a:r>
            <a:r>
              <a:rPr lang="en-US" sz="3200" dirty="0">
                <a:solidFill>
                  <a:schemeClr val="accent2"/>
                </a:solidFill>
              </a:rPr>
              <a:t> by the </a:t>
            </a:r>
            <a:r>
              <a:rPr lang="en-US" sz="3200" u="sng" dirty="0">
                <a:solidFill>
                  <a:schemeClr val="accent2"/>
                </a:solidFill>
              </a:rPr>
              <a:t>context</a:t>
            </a:r>
            <a:r>
              <a:rPr lang="en-US" sz="3200" dirty="0">
                <a:solidFill>
                  <a:schemeClr val="accent2"/>
                </a:solidFill>
              </a:rPr>
              <a:t> in which they appear</a:t>
            </a:r>
          </a:p>
        </p:txBody>
      </p:sp>
      <p:pic>
        <p:nvPicPr>
          <p:cNvPr id="1028" name="Picture 4" descr="Image result for looking up a word in a dictionary"/>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1705405" y="1774557"/>
            <a:ext cx="3810000" cy="28575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430675" y="5065378"/>
            <a:ext cx="4359463" cy="830997"/>
          </a:xfrm>
          <a:prstGeom prst="rect">
            <a:avLst/>
          </a:prstGeom>
          <a:noFill/>
        </p:spPr>
        <p:txBody>
          <a:bodyPr wrap="none" rtlCol="0">
            <a:spAutoFit/>
          </a:bodyPr>
          <a:lstStyle/>
          <a:p>
            <a:pPr algn="ctr"/>
            <a:r>
              <a:rPr lang="en-US" sz="2400" dirty="0"/>
              <a:t>learn word meaning like an adult:</a:t>
            </a:r>
          </a:p>
          <a:p>
            <a:pPr algn="ctr"/>
            <a:r>
              <a:rPr lang="en-US" sz="2400" dirty="0"/>
              <a:t>explicit definitions</a:t>
            </a:r>
          </a:p>
        </p:txBody>
      </p:sp>
      <p:sp>
        <p:nvSpPr>
          <p:cNvPr id="17" name="TextBox 16"/>
          <p:cNvSpPr txBox="1"/>
          <p:nvPr/>
        </p:nvSpPr>
        <p:spPr>
          <a:xfrm>
            <a:off x="6427895" y="5065378"/>
            <a:ext cx="4309770" cy="830997"/>
          </a:xfrm>
          <a:prstGeom prst="rect">
            <a:avLst/>
          </a:prstGeom>
          <a:noFill/>
        </p:spPr>
        <p:txBody>
          <a:bodyPr wrap="none" rtlCol="0">
            <a:spAutoFit/>
          </a:bodyPr>
          <a:lstStyle/>
          <a:p>
            <a:pPr algn="ctr"/>
            <a:r>
              <a:rPr lang="en-US" sz="2400" dirty="0"/>
              <a:t>learn word meaning like an child:</a:t>
            </a:r>
          </a:p>
          <a:p>
            <a:pPr algn="ctr"/>
            <a:r>
              <a:rPr lang="en-US" sz="2400" u="sng" dirty="0"/>
              <a:t>implicit definitions from context</a:t>
            </a:r>
          </a:p>
        </p:txBody>
      </p:sp>
      <p:pic>
        <p:nvPicPr>
          <p:cNvPr id="1030" name="Picture 6" descr="Image result for speech immersion child"/>
          <p:cNvPicPr>
            <a:picLocks noChangeAspect="1" noChangeArrowheads="1"/>
          </p:cNvPicPr>
          <p:nvPr/>
        </p:nvPicPr>
        <p:blipFill>
          <a:blip r:embed="rId6" cstate="screen">
            <a:extLst>
              <a:ext uri="{28A0092B-C50C-407E-A947-70E740481C1C}">
                <a14:useLocalDpi xmlns:a14="http://schemas.microsoft.com/office/drawing/2010/main"/>
              </a:ext>
            </a:extLst>
          </a:blip>
          <a:srcRect/>
          <a:stretch>
            <a:fillRect/>
          </a:stretch>
        </p:blipFill>
        <p:spPr bwMode="auto">
          <a:xfrm>
            <a:off x="6685989" y="1774557"/>
            <a:ext cx="3793579" cy="2857500"/>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5" name="Rectangle 14"/>
          <p:cNvSpPr/>
          <p:nvPr/>
        </p:nvSpPr>
        <p:spPr>
          <a:xfrm>
            <a:off x="6427893" y="1527216"/>
            <a:ext cx="4309771" cy="276999"/>
          </a:xfrm>
          <a:prstGeom prst="rect">
            <a:avLst/>
          </a:prstGeom>
        </p:spPr>
        <p:txBody>
          <a:bodyPr wrap="square">
            <a:spAutoFit/>
          </a:bodyPr>
          <a:lstStyle/>
          <a:p>
            <a:pPr algn="ctr"/>
            <a:r>
              <a:rPr lang="en-US" sz="1200" dirty="0"/>
              <a:t>https://www.parenting.com/activities/baby/teach-baby-to-talk/</a:t>
            </a:r>
          </a:p>
        </p:txBody>
      </p:sp>
      <p:sp>
        <p:nvSpPr>
          <p:cNvPr id="18" name="Multiply 17"/>
          <p:cNvSpPr/>
          <p:nvPr/>
        </p:nvSpPr>
        <p:spPr>
          <a:xfrm>
            <a:off x="985394" y="1527215"/>
            <a:ext cx="5250023" cy="4369160"/>
          </a:xfrm>
          <a:prstGeom prst="mathMultiply">
            <a:avLst>
              <a:gd name="adj1" fmla="val 11814"/>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2" name="TextBox 21"/>
          <p:cNvSpPr txBox="1"/>
          <p:nvPr/>
        </p:nvSpPr>
        <p:spPr>
          <a:xfrm>
            <a:off x="1424735" y="908498"/>
            <a:ext cx="9373528" cy="461665"/>
          </a:xfrm>
          <a:prstGeom prst="rect">
            <a:avLst/>
          </a:prstGeom>
          <a:noFill/>
        </p:spPr>
        <p:txBody>
          <a:bodyPr wrap="none" rtlCol="0">
            <a:spAutoFit/>
          </a:bodyPr>
          <a:lstStyle/>
          <a:p>
            <a:r>
              <a:rPr lang="en-US" sz="2400" dirty="0"/>
              <a:t>-&gt; if words are always exchangeable, they must have very similar meaning</a:t>
            </a:r>
          </a:p>
        </p:txBody>
      </p:sp>
      <p:pic>
        <p:nvPicPr>
          <p:cNvPr id="2" name="Audio 1">
            <a:hlinkClick r:id="" action="ppaction://media"/>
            <a:extLst>
              <a:ext uri="{FF2B5EF4-FFF2-40B4-BE49-F238E27FC236}">
                <a16:creationId xmlns:a16="http://schemas.microsoft.com/office/drawing/2014/main" id="{C539B2FE-9548-AC44-874A-501EB450BBD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90862803"/>
      </p:ext>
    </p:extLst>
  </p:cSld>
  <p:clrMapOvr>
    <a:masterClrMapping/>
  </p:clrMapOvr>
  <mc:AlternateContent xmlns:mc="http://schemas.openxmlformats.org/markup-compatibility/2006">
    <mc:Choice xmlns:p14="http://schemas.microsoft.com/office/powerpoint/2010/main" Requires="p14">
      <p:transition spd="slow" p14:dur="2000" advTm="13200"/>
    </mc:Choice>
    <mc:Fallback>
      <p:transition spd="slow" advTm="13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904BA-2B1C-8D4A-9D8E-8B8640CF2B2A}"/>
              </a:ext>
            </a:extLst>
          </p:cNvPr>
          <p:cNvSpPr>
            <a:spLocks noGrp="1"/>
          </p:cNvSpPr>
          <p:nvPr>
            <p:ph type="title"/>
          </p:nvPr>
        </p:nvSpPr>
        <p:spPr/>
        <p:txBody>
          <a:bodyPr>
            <a:normAutofit/>
          </a:bodyPr>
          <a:lstStyle/>
          <a:p>
            <a:r>
              <a:rPr lang="en-US" dirty="0"/>
              <a:t>A Very Simple Word Embedding-Based Model</a:t>
            </a:r>
          </a:p>
        </p:txBody>
      </p:sp>
      <p:sp>
        <p:nvSpPr>
          <p:cNvPr id="3" name="Text Placeholder 2">
            <a:extLst>
              <a:ext uri="{FF2B5EF4-FFF2-40B4-BE49-F238E27FC236}">
                <a16:creationId xmlns:a16="http://schemas.microsoft.com/office/drawing/2014/main" id="{13A6791F-1ACA-C440-B5F4-B9EC9E29B709}"/>
              </a:ext>
            </a:extLst>
          </p:cNvPr>
          <p:cNvSpPr>
            <a:spLocks noGrp="1"/>
          </p:cNvSpPr>
          <p:nvPr>
            <p:ph type="body" idx="1"/>
          </p:nvPr>
        </p:nvSpPr>
        <p:spPr/>
        <p:txBody>
          <a:bodyPr/>
          <a:lstStyle/>
          <a:p>
            <a:endParaRPr lang="en-US"/>
          </a:p>
        </p:txBody>
      </p:sp>
      <p:pic>
        <p:nvPicPr>
          <p:cNvPr id="4" name="Audio 3">
            <a:hlinkClick r:id="" action="ppaction://media"/>
            <a:extLst>
              <a:ext uri="{FF2B5EF4-FFF2-40B4-BE49-F238E27FC236}">
                <a16:creationId xmlns:a16="http://schemas.microsoft.com/office/drawing/2014/main" id="{AAD63C3F-94D7-224A-801D-EF180B9A2B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21547954"/>
      </p:ext>
    </p:extLst>
  </p:cSld>
  <p:clrMapOvr>
    <a:masterClrMapping/>
  </p:clrMapOvr>
  <mc:AlternateContent xmlns:mc="http://schemas.openxmlformats.org/markup-compatibility/2006">
    <mc:Choice xmlns:p14="http://schemas.microsoft.com/office/powerpoint/2010/main" Requires="p14">
      <p:transition spd="slow" p14:dur="2000" advTm="8465"/>
    </mc:Choice>
    <mc:Fallback>
      <p:transition spd="slow" advTm="8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4000" dirty="0"/>
              <a:t>VSWEM Step 1: Convert sentence to vectors</a:t>
            </a:r>
          </a:p>
        </p:txBody>
      </p:sp>
      <p:sp>
        <p:nvSpPr>
          <p:cNvPr id="3" name="Content Placeholder 2">
            <a:extLst>
              <a:ext uri="{FF2B5EF4-FFF2-40B4-BE49-F238E27FC236}">
                <a16:creationId xmlns:a16="http://schemas.microsoft.com/office/drawing/2014/main" id="{51322223-D0C8-6644-A01C-7C0BE1C48093}"/>
              </a:ext>
            </a:extLst>
          </p:cNvPr>
          <p:cNvSpPr>
            <a:spLocks noGrp="1"/>
          </p:cNvSpPr>
          <p:nvPr>
            <p:ph idx="1"/>
          </p:nvPr>
        </p:nvSpPr>
        <p:spPr>
          <a:xfrm>
            <a:off x="609600" y="1143000"/>
            <a:ext cx="10972800" cy="968008"/>
          </a:xfrm>
        </p:spPr>
        <p:txBody>
          <a:bodyPr>
            <a:normAutofit/>
          </a:bodyPr>
          <a:lstStyle/>
          <a:p>
            <a:r>
              <a:rPr lang="en-US" sz="2400" dirty="0"/>
              <a:t>Look up words individually to obtain their vectors</a:t>
            </a:r>
          </a:p>
          <a:p>
            <a:r>
              <a:rPr lang="en-US" sz="2400" dirty="0"/>
              <a:t>Construct a </a:t>
            </a:r>
            <a:r>
              <a:rPr lang="en-US" sz="2400" u="sng" dirty="0"/>
              <a:t>sequence</a:t>
            </a:r>
            <a:r>
              <a:rPr lang="en-US" sz="2400" dirty="0"/>
              <a:t> of vectors</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4" name="Audio 3">
            <a:hlinkClick r:id="" action="ppaction://media"/>
            <a:extLst>
              <a:ext uri="{FF2B5EF4-FFF2-40B4-BE49-F238E27FC236}">
                <a16:creationId xmlns:a16="http://schemas.microsoft.com/office/drawing/2014/main" id="{EB22C1AF-09F9-0F43-8F95-AA6EF8D85BF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5152786"/>
      </p:ext>
    </p:extLst>
  </p:cSld>
  <p:clrMapOvr>
    <a:masterClrMapping/>
  </p:clrMapOvr>
  <mc:AlternateContent xmlns:mc="http://schemas.openxmlformats.org/markup-compatibility/2006">
    <mc:Choice xmlns:p14="http://schemas.microsoft.com/office/powerpoint/2010/main" Requires="p14">
      <p:transition spd="slow" p14:dur="2000" advTm="48405"/>
    </mc:Choice>
    <mc:Fallback>
      <p:transition spd="slow" advTm="484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443EB-D97A-A647-B55D-DFAA7CABAA68}"/>
              </a:ext>
            </a:extLst>
          </p:cNvPr>
          <p:cNvSpPr>
            <a:spLocks noGrp="1"/>
          </p:cNvSpPr>
          <p:nvPr>
            <p:ph type="title"/>
          </p:nvPr>
        </p:nvSpPr>
        <p:spPr>
          <a:xfrm>
            <a:off x="609600" y="16959"/>
            <a:ext cx="10972800" cy="1143000"/>
          </a:xfrm>
        </p:spPr>
        <p:txBody>
          <a:bodyPr>
            <a:noAutofit/>
          </a:bodyPr>
          <a:lstStyle/>
          <a:p>
            <a:r>
              <a:rPr lang="en-US" sz="4000" dirty="0"/>
              <a:t>Problem: our model counts words, </a:t>
            </a:r>
            <a:br>
              <a:rPr lang="en-US" sz="4000" dirty="0"/>
            </a:br>
            <a:r>
              <a:rPr lang="en-US" sz="4000" dirty="0"/>
              <a:t>but has no understanding of their meaning</a:t>
            </a:r>
          </a:p>
        </p:txBody>
      </p:sp>
      <p:sp>
        <p:nvSpPr>
          <p:cNvPr id="11" name="TextBox 10">
            <a:extLst>
              <a:ext uri="{FF2B5EF4-FFF2-40B4-BE49-F238E27FC236}">
                <a16:creationId xmlns:a16="http://schemas.microsoft.com/office/drawing/2014/main" id="{3522C4F1-C657-EA47-A958-6BC9C8AFC8F6}"/>
              </a:ext>
            </a:extLst>
          </p:cNvPr>
          <p:cNvSpPr txBox="1"/>
          <p:nvPr/>
        </p:nvSpPr>
        <p:spPr>
          <a:xfrm>
            <a:off x="3214710" y="5962776"/>
            <a:ext cx="6071406" cy="497957"/>
          </a:xfrm>
          <a:prstGeom prst="rect">
            <a:avLst/>
          </a:prstGeom>
          <a:noFill/>
        </p:spPr>
        <p:txBody>
          <a:bodyPr wrap="none" rtlCol="0">
            <a:spAutoFit/>
          </a:bodyPr>
          <a:lstStyle/>
          <a:p>
            <a:r>
              <a:rPr lang="en-US" sz="2636" dirty="0"/>
              <a:t>Goal: predict sentiment (positive/negative)</a:t>
            </a:r>
          </a:p>
        </p:txBody>
      </p:sp>
      <p:graphicFrame>
        <p:nvGraphicFramePr>
          <p:cNvPr id="12" name="Table 11">
            <a:extLst>
              <a:ext uri="{FF2B5EF4-FFF2-40B4-BE49-F238E27FC236}">
                <a16:creationId xmlns:a16="http://schemas.microsoft.com/office/drawing/2014/main" id="{7330BF0F-64E0-9F47-A64C-360C3C7ED0DD}"/>
              </a:ext>
            </a:extLst>
          </p:cNvPr>
          <p:cNvGraphicFramePr>
            <a:graphicFrameLocks noGrp="1"/>
          </p:cNvGraphicFramePr>
          <p:nvPr>
            <p:extLst>
              <p:ext uri="{D42A27DB-BD31-4B8C-83A1-F6EECF244321}">
                <p14:modId xmlns:p14="http://schemas.microsoft.com/office/powerpoint/2010/main" val="223899614"/>
              </p:ext>
            </p:extLst>
          </p:nvPr>
        </p:nvGraphicFramePr>
        <p:xfrm>
          <a:off x="466165" y="2405226"/>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sz="1300"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
        <p:nvSpPr>
          <p:cNvPr id="16" name="TextBox 15">
            <a:extLst>
              <a:ext uri="{FF2B5EF4-FFF2-40B4-BE49-F238E27FC236}">
                <a16:creationId xmlns:a16="http://schemas.microsoft.com/office/drawing/2014/main" id="{45F1BB00-7856-7446-8C5E-2FBA67162D88}"/>
              </a:ext>
            </a:extLst>
          </p:cNvPr>
          <p:cNvSpPr txBox="1"/>
          <p:nvPr/>
        </p:nvSpPr>
        <p:spPr>
          <a:xfrm rot="18054908">
            <a:off x="-1087745" y="4064500"/>
            <a:ext cx="2507683" cy="497957"/>
          </a:xfrm>
          <a:prstGeom prst="rect">
            <a:avLst/>
          </a:prstGeom>
          <a:noFill/>
        </p:spPr>
        <p:txBody>
          <a:bodyPr wrap="square" rtlCol="0">
            <a:spAutoFit/>
          </a:bodyPr>
          <a:lstStyle/>
          <a:p>
            <a:pPr algn="r"/>
            <a:r>
              <a:rPr lang="en-US" sz="2636" dirty="0"/>
              <a:t>happy</a:t>
            </a:r>
          </a:p>
        </p:txBody>
      </p:sp>
      <p:sp>
        <p:nvSpPr>
          <p:cNvPr id="17" name="TextBox 16">
            <a:extLst>
              <a:ext uri="{FF2B5EF4-FFF2-40B4-BE49-F238E27FC236}">
                <a16:creationId xmlns:a16="http://schemas.microsoft.com/office/drawing/2014/main" id="{98BFDD58-EB3C-C34E-BB34-451CCAD8F698}"/>
              </a:ext>
            </a:extLst>
          </p:cNvPr>
          <p:cNvSpPr txBox="1"/>
          <p:nvPr/>
        </p:nvSpPr>
        <p:spPr>
          <a:xfrm rot="18054908">
            <a:off x="-364501" y="4064500"/>
            <a:ext cx="2507683" cy="497957"/>
          </a:xfrm>
          <a:prstGeom prst="rect">
            <a:avLst/>
          </a:prstGeom>
          <a:noFill/>
        </p:spPr>
        <p:txBody>
          <a:bodyPr wrap="square" rtlCol="0">
            <a:spAutoFit/>
          </a:bodyPr>
          <a:lstStyle/>
          <a:p>
            <a:pPr algn="r"/>
            <a:r>
              <a:rPr lang="en-US" sz="2636" dirty="0"/>
              <a:t>content</a:t>
            </a:r>
          </a:p>
        </p:txBody>
      </p:sp>
      <p:sp>
        <p:nvSpPr>
          <p:cNvPr id="18" name="TextBox 17">
            <a:extLst>
              <a:ext uri="{FF2B5EF4-FFF2-40B4-BE49-F238E27FC236}">
                <a16:creationId xmlns:a16="http://schemas.microsoft.com/office/drawing/2014/main" id="{13818781-A770-454B-80A9-94744A7FF37F}"/>
              </a:ext>
            </a:extLst>
          </p:cNvPr>
          <p:cNvSpPr txBox="1"/>
          <p:nvPr/>
        </p:nvSpPr>
        <p:spPr>
          <a:xfrm rot="18054908">
            <a:off x="358743" y="4062006"/>
            <a:ext cx="2507683" cy="497957"/>
          </a:xfrm>
          <a:prstGeom prst="rect">
            <a:avLst/>
          </a:prstGeom>
          <a:noFill/>
        </p:spPr>
        <p:txBody>
          <a:bodyPr wrap="square" rtlCol="0">
            <a:spAutoFit/>
          </a:bodyPr>
          <a:lstStyle/>
          <a:p>
            <a:pPr algn="r"/>
            <a:r>
              <a:rPr lang="en-US" sz="2636" dirty="0"/>
              <a:t>joyful</a:t>
            </a:r>
          </a:p>
        </p:txBody>
      </p:sp>
      <p:sp>
        <p:nvSpPr>
          <p:cNvPr id="19" name="TextBox 18">
            <a:extLst>
              <a:ext uri="{FF2B5EF4-FFF2-40B4-BE49-F238E27FC236}">
                <a16:creationId xmlns:a16="http://schemas.microsoft.com/office/drawing/2014/main" id="{171F8335-ECB2-7A4D-82D0-3DCE61D73934}"/>
              </a:ext>
            </a:extLst>
          </p:cNvPr>
          <p:cNvSpPr txBox="1"/>
          <p:nvPr/>
        </p:nvSpPr>
        <p:spPr>
          <a:xfrm rot="18054908">
            <a:off x="1081987" y="4062006"/>
            <a:ext cx="2507683" cy="497957"/>
          </a:xfrm>
          <a:prstGeom prst="rect">
            <a:avLst/>
          </a:prstGeom>
          <a:noFill/>
        </p:spPr>
        <p:txBody>
          <a:bodyPr wrap="square" rtlCol="0">
            <a:spAutoFit/>
          </a:bodyPr>
          <a:lstStyle/>
          <a:p>
            <a:pPr algn="r"/>
            <a:r>
              <a:rPr lang="en-US" sz="2636" dirty="0"/>
              <a:t>satisfied</a:t>
            </a:r>
          </a:p>
        </p:txBody>
      </p:sp>
      <p:sp>
        <p:nvSpPr>
          <p:cNvPr id="20" name="TextBox 19">
            <a:extLst>
              <a:ext uri="{FF2B5EF4-FFF2-40B4-BE49-F238E27FC236}">
                <a16:creationId xmlns:a16="http://schemas.microsoft.com/office/drawing/2014/main" id="{39A63E6B-5114-B340-BC65-DBD86141279A}"/>
              </a:ext>
            </a:extLst>
          </p:cNvPr>
          <p:cNvSpPr txBox="1"/>
          <p:nvPr/>
        </p:nvSpPr>
        <p:spPr>
          <a:xfrm rot="18054908">
            <a:off x="1805231" y="4062005"/>
            <a:ext cx="2507683" cy="497957"/>
          </a:xfrm>
          <a:prstGeom prst="rect">
            <a:avLst/>
          </a:prstGeom>
          <a:noFill/>
        </p:spPr>
        <p:txBody>
          <a:bodyPr wrap="square" rtlCol="0">
            <a:spAutoFit/>
          </a:bodyPr>
          <a:lstStyle/>
          <a:p>
            <a:pPr algn="r"/>
            <a:r>
              <a:rPr lang="en-US" sz="2636" dirty="0"/>
              <a:t>merry</a:t>
            </a:r>
          </a:p>
        </p:txBody>
      </p:sp>
      <p:sp>
        <p:nvSpPr>
          <p:cNvPr id="21" name="TextBox 20">
            <a:extLst>
              <a:ext uri="{FF2B5EF4-FFF2-40B4-BE49-F238E27FC236}">
                <a16:creationId xmlns:a16="http://schemas.microsoft.com/office/drawing/2014/main" id="{403C6FED-0EF4-B34D-9DD5-ED78AC7B4C80}"/>
              </a:ext>
            </a:extLst>
          </p:cNvPr>
          <p:cNvSpPr txBox="1"/>
          <p:nvPr/>
        </p:nvSpPr>
        <p:spPr>
          <a:xfrm rot="18054908">
            <a:off x="2528475" y="4062005"/>
            <a:ext cx="2507683" cy="497957"/>
          </a:xfrm>
          <a:prstGeom prst="rect">
            <a:avLst/>
          </a:prstGeom>
          <a:noFill/>
        </p:spPr>
        <p:txBody>
          <a:bodyPr wrap="square" rtlCol="0">
            <a:spAutoFit/>
          </a:bodyPr>
          <a:lstStyle/>
          <a:p>
            <a:pPr algn="r"/>
            <a:r>
              <a:rPr lang="en-US" sz="2636" dirty="0"/>
              <a:t>ecstatic</a:t>
            </a:r>
          </a:p>
        </p:txBody>
      </p:sp>
      <p:sp>
        <p:nvSpPr>
          <p:cNvPr id="22" name="TextBox 21">
            <a:extLst>
              <a:ext uri="{FF2B5EF4-FFF2-40B4-BE49-F238E27FC236}">
                <a16:creationId xmlns:a16="http://schemas.microsoft.com/office/drawing/2014/main" id="{B763DE9A-E18E-2C45-B7B8-FB7AB28B149B}"/>
              </a:ext>
            </a:extLst>
          </p:cNvPr>
          <p:cNvSpPr txBox="1"/>
          <p:nvPr/>
        </p:nvSpPr>
        <p:spPr>
          <a:xfrm rot="18054908">
            <a:off x="3251719" y="4059512"/>
            <a:ext cx="2507683" cy="497957"/>
          </a:xfrm>
          <a:prstGeom prst="rect">
            <a:avLst/>
          </a:prstGeom>
          <a:noFill/>
        </p:spPr>
        <p:txBody>
          <a:bodyPr wrap="square" rtlCol="0">
            <a:spAutoFit/>
          </a:bodyPr>
          <a:lstStyle/>
          <a:p>
            <a:pPr algn="r"/>
            <a:r>
              <a:rPr lang="en-US" sz="2636" dirty="0"/>
              <a:t>gleeful</a:t>
            </a:r>
          </a:p>
        </p:txBody>
      </p:sp>
      <p:sp>
        <p:nvSpPr>
          <p:cNvPr id="23" name="TextBox 22">
            <a:extLst>
              <a:ext uri="{FF2B5EF4-FFF2-40B4-BE49-F238E27FC236}">
                <a16:creationId xmlns:a16="http://schemas.microsoft.com/office/drawing/2014/main" id="{A174C37D-8A18-434E-873B-38FBA9E7BABB}"/>
              </a:ext>
            </a:extLst>
          </p:cNvPr>
          <p:cNvSpPr txBox="1"/>
          <p:nvPr/>
        </p:nvSpPr>
        <p:spPr>
          <a:xfrm rot="18054908">
            <a:off x="3974967" y="4062004"/>
            <a:ext cx="2507683" cy="497957"/>
          </a:xfrm>
          <a:prstGeom prst="rect">
            <a:avLst/>
          </a:prstGeom>
          <a:noFill/>
        </p:spPr>
        <p:txBody>
          <a:bodyPr wrap="square" rtlCol="0">
            <a:spAutoFit/>
          </a:bodyPr>
          <a:lstStyle/>
          <a:p>
            <a:pPr algn="r"/>
            <a:r>
              <a:rPr lang="en-US" sz="2636" dirty="0"/>
              <a:t>euphoric</a:t>
            </a:r>
          </a:p>
        </p:txBody>
      </p:sp>
      <p:graphicFrame>
        <p:nvGraphicFramePr>
          <p:cNvPr id="14" name="Table 13">
            <a:extLst>
              <a:ext uri="{FF2B5EF4-FFF2-40B4-BE49-F238E27FC236}">
                <a16:creationId xmlns:a16="http://schemas.microsoft.com/office/drawing/2014/main" id="{2683E5A8-E029-D74A-ABD1-B2BE297E438E}"/>
              </a:ext>
            </a:extLst>
          </p:cNvPr>
          <p:cNvGraphicFramePr>
            <a:graphicFrameLocks noGrp="1"/>
          </p:cNvGraphicFramePr>
          <p:nvPr>
            <p:extLst>
              <p:ext uri="{D42A27DB-BD31-4B8C-83A1-F6EECF244321}">
                <p14:modId xmlns:p14="http://schemas.microsoft.com/office/powerpoint/2010/main" val="1456936329"/>
              </p:ext>
            </p:extLst>
          </p:nvPr>
        </p:nvGraphicFramePr>
        <p:xfrm>
          <a:off x="6250413" y="2405226"/>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sz="1300"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sz="1300"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
        <p:nvSpPr>
          <p:cNvPr id="15" name="TextBox 14">
            <a:extLst>
              <a:ext uri="{FF2B5EF4-FFF2-40B4-BE49-F238E27FC236}">
                <a16:creationId xmlns:a16="http://schemas.microsoft.com/office/drawing/2014/main" id="{15CEE3F0-9E17-CB41-AAB6-453DA5DEF836}"/>
              </a:ext>
            </a:extLst>
          </p:cNvPr>
          <p:cNvSpPr txBox="1"/>
          <p:nvPr/>
        </p:nvSpPr>
        <p:spPr>
          <a:xfrm rot="18054908">
            <a:off x="4696503" y="4064500"/>
            <a:ext cx="2507683" cy="497957"/>
          </a:xfrm>
          <a:prstGeom prst="rect">
            <a:avLst/>
          </a:prstGeom>
          <a:noFill/>
        </p:spPr>
        <p:txBody>
          <a:bodyPr wrap="square" rtlCol="0">
            <a:spAutoFit/>
          </a:bodyPr>
          <a:lstStyle/>
          <a:p>
            <a:pPr algn="r"/>
            <a:r>
              <a:rPr lang="en-US" sz="2636" dirty="0"/>
              <a:t>sad</a:t>
            </a:r>
          </a:p>
        </p:txBody>
      </p:sp>
      <p:sp>
        <p:nvSpPr>
          <p:cNvPr id="24" name="TextBox 23">
            <a:extLst>
              <a:ext uri="{FF2B5EF4-FFF2-40B4-BE49-F238E27FC236}">
                <a16:creationId xmlns:a16="http://schemas.microsoft.com/office/drawing/2014/main" id="{A9B609DA-F4D8-CF46-82CB-2E0E1265EFA1}"/>
              </a:ext>
            </a:extLst>
          </p:cNvPr>
          <p:cNvSpPr txBox="1"/>
          <p:nvPr/>
        </p:nvSpPr>
        <p:spPr>
          <a:xfrm rot="18054908">
            <a:off x="5419747" y="4064500"/>
            <a:ext cx="2507683" cy="497957"/>
          </a:xfrm>
          <a:prstGeom prst="rect">
            <a:avLst/>
          </a:prstGeom>
          <a:noFill/>
        </p:spPr>
        <p:txBody>
          <a:bodyPr wrap="square" rtlCol="0">
            <a:spAutoFit/>
          </a:bodyPr>
          <a:lstStyle/>
          <a:p>
            <a:pPr algn="r"/>
            <a:r>
              <a:rPr lang="en-US" sz="2636" dirty="0"/>
              <a:t>unhappy</a:t>
            </a:r>
          </a:p>
        </p:txBody>
      </p:sp>
      <p:sp>
        <p:nvSpPr>
          <p:cNvPr id="25" name="TextBox 24">
            <a:extLst>
              <a:ext uri="{FF2B5EF4-FFF2-40B4-BE49-F238E27FC236}">
                <a16:creationId xmlns:a16="http://schemas.microsoft.com/office/drawing/2014/main" id="{5052414B-C814-2448-879D-4B2AE4B0BB27}"/>
              </a:ext>
            </a:extLst>
          </p:cNvPr>
          <p:cNvSpPr txBox="1"/>
          <p:nvPr/>
        </p:nvSpPr>
        <p:spPr>
          <a:xfrm rot="18054908">
            <a:off x="6142991" y="4062006"/>
            <a:ext cx="2507683" cy="497957"/>
          </a:xfrm>
          <a:prstGeom prst="rect">
            <a:avLst/>
          </a:prstGeom>
          <a:noFill/>
        </p:spPr>
        <p:txBody>
          <a:bodyPr wrap="square" rtlCol="0">
            <a:spAutoFit/>
          </a:bodyPr>
          <a:lstStyle/>
          <a:p>
            <a:pPr algn="r"/>
            <a:r>
              <a:rPr lang="en-US" sz="2636" dirty="0"/>
              <a:t>melancholy</a:t>
            </a:r>
          </a:p>
        </p:txBody>
      </p:sp>
      <p:sp>
        <p:nvSpPr>
          <p:cNvPr id="26" name="TextBox 25">
            <a:extLst>
              <a:ext uri="{FF2B5EF4-FFF2-40B4-BE49-F238E27FC236}">
                <a16:creationId xmlns:a16="http://schemas.microsoft.com/office/drawing/2014/main" id="{412CA3C4-D87D-2D41-824D-480C8D74E69A}"/>
              </a:ext>
            </a:extLst>
          </p:cNvPr>
          <p:cNvSpPr txBox="1"/>
          <p:nvPr/>
        </p:nvSpPr>
        <p:spPr>
          <a:xfrm rot="18054908">
            <a:off x="6866235" y="4062006"/>
            <a:ext cx="2507683" cy="497957"/>
          </a:xfrm>
          <a:prstGeom prst="rect">
            <a:avLst/>
          </a:prstGeom>
          <a:noFill/>
        </p:spPr>
        <p:txBody>
          <a:bodyPr wrap="square" rtlCol="0">
            <a:spAutoFit/>
          </a:bodyPr>
          <a:lstStyle/>
          <a:p>
            <a:pPr algn="r"/>
            <a:r>
              <a:rPr lang="en-US" sz="2636" dirty="0"/>
              <a:t>depressed</a:t>
            </a:r>
          </a:p>
        </p:txBody>
      </p:sp>
      <p:sp>
        <p:nvSpPr>
          <p:cNvPr id="27" name="TextBox 26">
            <a:extLst>
              <a:ext uri="{FF2B5EF4-FFF2-40B4-BE49-F238E27FC236}">
                <a16:creationId xmlns:a16="http://schemas.microsoft.com/office/drawing/2014/main" id="{94513517-5173-A24F-9355-D14025166711}"/>
              </a:ext>
            </a:extLst>
          </p:cNvPr>
          <p:cNvSpPr txBox="1"/>
          <p:nvPr/>
        </p:nvSpPr>
        <p:spPr>
          <a:xfrm rot="18054908">
            <a:off x="7589479" y="4062005"/>
            <a:ext cx="2507683" cy="497957"/>
          </a:xfrm>
          <a:prstGeom prst="rect">
            <a:avLst/>
          </a:prstGeom>
          <a:noFill/>
        </p:spPr>
        <p:txBody>
          <a:bodyPr wrap="square" rtlCol="0">
            <a:spAutoFit/>
          </a:bodyPr>
          <a:lstStyle/>
          <a:p>
            <a:pPr algn="r"/>
            <a:r>
              <a:rPr lang="en-US" sz="2636" dirty="0"/>
              <a:t>upset</a:t>
            </a:r>
          </a:p>
        </p:txBody>
      </p:sp>
      <p:sp>
        <p:nvSpPr>
          <p:cNvPr id="28" name="TextBox 27">
            <a:extLst>
              <a:ext uri="{FF2B5EF4-FFF2-40B4-BE49-F238E27FC236}">
                <a16:creationId xmlns:a16="http://schemas.microsoft.com/office/drawing/2014/main" id="{C5E214B6-635B-9440-BAA2-A9265B8B7F98}"/>
              </a:ext>
            </a:extLst>
          </p:cNvPr>
          <p:cNvSpPr txBox="1"/>
          <p:nvPr/>
        </p:nvSpPr>
        <p:spPr>
          <a:xfrm rot="18054908">
            <a:off x="8312723" y="4062005"/>
            <a:ext cx="2507683" cy="497957"/>
          </a:xfrm>
          <a:prstGeom prst="rect">
            <a:avLst/>
          </a:prstGeom>
          <a:noFill/>
        </p:spPr>
        <p:txBody>
          <a:bodyPr wrap="square" rtlCol="0">
            <a:spAutoFit/>
          </a:bodyPr>
          <a:lstStyle/>
          <a:p>
            <a:pPr algn="r"/>
            <a:r>
              <a:rPr lang="en-US" sz="2636" dirty="0"/>
              <a:t>down</a:t>
            </a:r>
          </a:p>
        </p:txBody>
      </p:sp>
      <p:sp>
        <p:nvSpPr>
          <p:cNvPr id="29" name="TextBox 28">
            <a:extLst>
              <a:ext uri="{FF2B5EF4-FFF2-40B4-BE49-F238E27FC236}">
                <a16:creationId xmlns:a16="http://schemas.microsoft.com/office/drawing/2014/main" id="{6376BCAA-9A85-1D49-AFB6-AA2F82F24E56}"/>
              </a:ext>
            </a:extLst>
          </p:cNvPr>
          <p:cNvSpPr txBox="1"/>
          <p:nvPr/>
        </p:nvSpPr>
        <p:spPr>
          <a:xfrm rot="18054908">
            <a:off x="9035967" y="4059512"/>
            <a:ext cx="2507683" cy="497957"/>
          </a:xfrm>
          <a:prstGeom prst="rect">
            <a:avLst/>
          </a:prstGeom>
          <a:noFill/>
        </p:spPr>
        <p:txBody>
          <a:bodyPr wrap="square" rtlCol="0">
            <a:spAutoFit/>
          </a:bodyPr>
          <a:lstStyle/>
          <a:p>
            <a:pPr algn="r"/>
            <a:r>
              <a:rPr lang="en-US" sz="2636" dirty="0"/>
              <a:t>miserable</a:t>
            </a:r>
          </a:p>
        </p:txBody>
      </p:sp>
      <p:sp>
        <p:nvSpPr>
          <p:cNvPr id="30" name="TextBox 29">
            <a:extLst>
              <a:ext uri="{FF2B5EF4-FFF2-40B4-BE49-F238E27FC236}">
                <a16:creationId xmlns:a16="http://schemas.microsoft.com/office/drawing/2014/main" id="{350BC4AE-5E4A-5F49-A751-76DB1942EFDA}"/>
              </a:ext>
            </a:extLst>
          </p:cNvPr>
          <p:cNvSpPr txBox="1"/>
          <p:nvPr/>
        </p:nvSpPr>
        <p:spPr>
          <a:xfrm rot="18054908">
            <a:off x="9759215" y="4062004"/>
            <a:ext cx="2507683" cy="497957"/>
          </a:xfrm>
          <a:prstGeom prst="rect">
            <a:avLst/>
          </a:prstGeom>
          <a:noFill/>
        </p:spPr>
        <p:txBody>
          <a:bodyPr wrap="square" rtlCol="0">
            <a:spAutoFit/>
          </a:bodyPr>
          <a:lstStyle/>
          <a:p>
            <a:pPr algn="r"/>
            <a:r>
              <a:rPr lang="en-US" sz="2636" dirty="0"/>
              <a:t>sorrowful</a:t>
            </a:r>
          </a:p>
        </p:txBody>
      </p:sp>
      <p:pic>
        <p:nvPicPr>
          <p:cNvPr id="4" name="Audio 3">
            <a:hlinkClick r:id="" action="ppaction://media"/>
            <a:extLst>
              <a:ext uri="{FF2B5EF4-FFF2-40B4-BE49-F238E27FC236}">
                <a16:creationId xmlns:a16="http://schemas.microsoft.com/office/drawing/2014/main" id="{09087318-75CA-F940-920E-8C91872FF7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37507209"/>
      </p:ext>
    </p:extLst>
  </p:cSld>
  <p:clrMapOvr>
    <a:masterClrMapping/>
  </p:clrMapOvr>
  <mc:AlternateContent xmlns:mc="http://schemas.openxmlformats.org/markup-compatibility/2006">
    <mc:Choice xmlns:p14="http://schemas.microsoft.com/office/powerpoint/2010/main" Requires="p14">
      <p:transition spd="slow" p14:dur="2000" advTm="66504"/>
    </mc:Choice>
    <mc:Fallback>
      <p:transition spd="slow" advTm="66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4000" dirty="0"/>
              <a:t>VSWEM Step 1: Convert sentence to vectors</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6" name="Left Brace 5"/>
          <p:cNvSpPr/>
          <p:nvPr/>
        </p:nvSpPr>
        <p:spPr>
          <a:xfrm rot="10800000">
            <a:off x="8643668" y="3254007"/>
            <a:ext cx="564707" cy="3055927"/>
          </a:xfrm>
          <a:prstGeom prst="lef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11" name="TextBox 10"/>
          <p:cNvSpPr txBox="1"/>
          <p:nvPr/>
        </p:nvSpPr>
        <p:spPr>
          <a:xfrm>
            <a:off x="9380561" y="4581916"/>
            <a:ext cx="2078711" cy="400110"/>
          </a:xfrm>
          <a:prstGeom prst="rect">
            <a:avLst/>
          </a:prstGeom>
          <a:noFill/>
        </p:spPr>
        <p:txBody>
          <a:bodyPr wrap="none" rtlCol="0">
            <a:spAutoFit/>
          </a:bodyPr>
          <a:lstStyle/>
          <a:p>
            <a:r>
              <a:rPr lang="en-US" sz="2000" dirty="0">
                <a:solidFill>
                  <a:schemeClr val="accent1"/>
                </a:solidFill>
              </a:rPr>
              <a:t>Embedding length</a:t>
            </a:r>
          </a:p>
        </p:txBody>
      </p:sp>
      <p:sp>
        <p:nvSpPr>
          <p:cNvPr id="20" name="Left Brace 19"/>
          <p:cNvSpPr/>
          <p:nvPr/>
        </p:nvSpPr>
        <p:spPr>
          <a:xfrm rot="5400000">
            <a:off x="5012680" y="-1253183"/>
            <a:ext cx="564707" cy="5975507"/>
          </a:xfrm>
          <a:prstGeom prst="leftBrace">
            <a:avLst/>
          </a:prstGeom>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22" name="TextBox 21"/>
          <p:cNvSpPr txBox="1"/>
          <p:nvPr/>
        </p:nvSpPr>
        <p:spPr>
          <a:xfrm>
            <a:off x="4362546" y="971072"/>
            <a:ext cx="1865191" cy="400110"/>
          </a:xfrm>
          <a:prstGeom prst="rect">
            <a:avLst/>
          </a:prstGeom>
          <a:noFill/>
        </p:spPr>
        <p:txBody>
          <a:bodyPr wrap="none" rtlCol="0">
            <a:spAutoFit/>
          </a:bodyPr>
          <a:lstStyle/>
          <a:p>
            <a:r>
              <a:rPr lang="en-US" sz="2000" dirty="0">
                <a:solidFill>
                  <a:schemeClr val="accent1"/>
                </a:solidFill>
              </a:rPr>
              <a:t>Sentence length</a:t>
            </a:r>
          </a:p>
        </p:txBody>
      </p:sp>
      <p:pic>
        <p:nvPicPr>
          <p:cNvPr id="4" name="Audio 3">
            <a:hlinkClick r:id="" action="ppaction://media"/>
            <a:extLst>
              <a:ext uri="{FF2B5EF4-FFF2-40B4-BE49-F238E27FC236}">
                <a16:creationId xmlns:a16="http://schemas.microsoft.com/office/drawing/2014/main" id="{1D877308-6973-EE46-9DFD-98AC0BC3F82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34970144"/>
      </p:ext>
    </p:extLst>
  </p:cSld>
  <p:clrMapOvr>
    <a:masterClrMapping/>
  </p:clrMapOvr>
  <mc:AlternateContent xmlns:mc="http://schemas.openxmlformats.org/markup-compatibility/2006">
    <mc:Choice xmlns:p14="http://schemas.microsoft.com/office/powerpoint/2010/main" Requires="p14">
      <p:transition spd="slow" p14:dur="2000" advTm="41346"/>
    </mc:Choice>
    <mc:Fallback>
      <p:transition spd="slow" advTm="413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2: Take the MAX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3124809"/>
            <a:ext cx="6245524" cy="749475"/>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5" y="3268714"/>
            <a:ext cx="785793" cy="461665"/>
          </a:xfrm>
          <a:prstGeom prst="rect">
            <a:avLst/>
          </a:prstGeom>
          <a:noFill/>
        </p:spPr>
        <p:txBody>
          <a:bodyPr wrap="none" rtlCol="0">
            <a:spAutoFit/>
          </a:bodyPr>
          <a:lstStyle/>
          <a:p>
            <a:r>
              <a:rPr lang="en-US" sz="2400">
                <a:solidFill>
                  <a:schemeClr val="accent2"/>
                </a:solidFill>
              </a:rPr>
              <a:t>MAX</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338598" y="3499547"/>
            <a:ext cx="1220135" cy="3"/>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1" name="Rectangle 20"/>
          <p:cNvSpPr/>
          <p:nvPr/>
        </p:nvSpPr>
        <p:spPr>
          <a:xfrm>
            <a:off x="10558732" y="3782138"/>
            <a:ext cx="845389" cy="257955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E17B66E5-D53A-5C49-8850-1BE1041180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2816104"/>
      </p:ext>
    </p:extLst>
  </p:cSld>
  <p:clrMapOvr>
    <a:masterClrMapping/>
  </p:clrMapOvr>
  <mc:AlternateContent xmlns:mc="http://schemas.openxmlformats.org/markup-compatibility/2006">
    <mc:Choice xmlns:p14="http://schemas.microsoft.com/office/powerpoint/2010/main" Requires="p14">
      <p:transition spd="slow" p14:dur="2000" advTm="19501"/>
    </mc:Choice>
    <mc:Fallback>
      <p:transition spd="slow" advTm="195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2: Take the MAX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3642392"/>
            <a:ext cx="6245524" cy="749475"/>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5" y="3786296"/>
            <a:ext cx="785793" cy="461665"/>
          </a:xfrm>
          <a:prstGeom prst="rect">
            <a:avLst/>
          </a:prstGeom>
          <a:noFill/>
        </p:spPr>
        <p:txBody>
          <a:bodyPr wrap="none" rtlCol="0">
            <a:spAutoFit/>
          </a:bodyPr>
          <a:lstStyle/>
          <a:p>
            <a:r>
              <a:rPr lang="en-US" sz="2400">
                <a:solidFill>
                  <a:schemeClr val="accent2"/>
                </a:solidFill>
              </a:rPr>
              <a:t>MAX</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338598" y="4017129"/>
            <a:ext cx="1220135" cy="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1" name="Rectangle 20"/>
          <p:cNvSpPr/>
          <p:nvPr/>
        </p:nvSpPr>
        <p:spPr>
          <a:xfrm>
            <a:off x="10558732" y="4299719"/>
            <a:ext cx="845389" cy="211373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11368E37-A8FA-324C-B1E5-9CB90E35D7F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95281007"/>
      </p:ext>
    </p:extLst>
  </p:cSld>
  <p:clrMapOvr>
    <a:masterClrMapping/>
  </p:clrMapOvr>
  <mc:AlternateContent xmlns:mc="http://schemas.openxmlformats.org/markup-compatibility/2006">
    <mc:Choice xmlns:p14="http://schemas.microsoft.com/office/powerpoint/2010/main" Requires="p14">
      <p:transition spd="slow" p14:dur="2000" advTm="11281"/>
    </mc:Choice>
    <mc:Fallback>
      <p:transition spd="slow" advTm="11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2: Take the MAX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4159977"/>
            <a:ext cx="6245524" cy="749475"/>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5" y="4303882"/>
            <a:ext cx="785793" cy="461665"/>
          </a:xfrm>
          <a:prstGeom prst="rect">
            <a:avLst/>
          </a:prstGeom>
          <a:noFill/>
        </p:spPr>
        <p:txBody>
          <a:bodyPr wrap="none" rtlCol="0">
            <a:spAutoFit/>
          </a:bodyPr>
          <a:lstStyle/>
          <a:p>
            <a:r>
              <a:rPr lang="en-US" sz="2400">
                <a:solidFill>
                  <a:schemeClr val="accent2"/>
                </a:solidFill>
              </a:rPr>
              <a:t>MAX</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338598" y="4534715"/>
            <a:ext cx="1220135" cy="3"/>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1" name="Rectangle 20"/>
          <p:cNvSpPr/>
          <p:nvPr/>
        </p:nvSpPr>
        <p:spPr>
          <a:xfrm>
            <a:off x="10558732" y="4800052"/>
            <a:ext cx="845389" cy="159614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CDC2206F-4967-964E-B059-859FCC8C0B5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21286170"/>
      </p:ext>
    </p:extLst>
  </p:cSld>
  <p:clrMapOvr>
    <a:masterClrMapping/>
  </p:clrMapOvr>
  <mc:AlternateContent xmlns:mc="http://schemas.openxmlformats.org/markup-compatibility/2006">
    <mc:Choice xmlns:p14="http://schemas.microsoft.com/office/powerpoint/2010/main" Requires="p14">
      <p:transition spd="slow" p14:dur="2000" advTm="2685"/>
    </mc:Choice>
    <mc:Fallback>
      <p:transition spd="slow" advTm="26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2: Take the MAX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4660309"/>
            <a:ext cx="6245524" cy="749475"/>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5" y="4804214"/>
            <a:ext cx="785793" cy="461665"/>
          </a:xfrm>
          <a:prstGeom prst="rect">
            <a:avLst/>
          </a:prstGeom>
          <a:noFill/>
        </p:spPr>
        <p:txBody>
          <a:bodyPr wrap="none" rtlCol="0">
            <a:spAutoFit/>
          </a:bodyPr>
          <a:lstStyle/>
          <a:p>
            <a:r>
              <a:rPr lang="en-US" sz="2400">
                <a:solidFill>
                  <a:schemeClr val="accent2"/>
                </a:solidFill>
              </a:rPr>
              <a:t>MAX</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338598" y="5035047"/>
            <a:ext cx="1220135" cy="3"/>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1" name="Rectangle 20"/>
          <p:cNvSpPr/>
          <p:nvPr/>
        </p:nvSpPr>
        <p:spPr>
          <a:xfrm>
            <a:off x="10558732" y="5317639"/>
            <a:ext cx="845389" cy="104405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D09F3629-9FD2-E14D-86F8-368D8FBD266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24559918"/>
      </p:ext>
    </p:extLst>
  </p:cSld>
  <p:clrMapOvr>
    <a:masterClrMapping/>
  </p:clrMapOvr>
  <mc:AlternateContent xmlns:mc="http://schemas.openxmlformats.org/markup-compatibility/2006">
    <mc:Choice xmlns:p14="http://schemas.microsoft.com/office/powerpoint/2010/main" Requires="p14">
      <p:transition spd="slow" p14:dur="2000" advTm="3646"/>
    </mc:Choice>
    <mc:Fallback>
      <p:transition spd="slow" advTm="3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2: Take the MAX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5177893"/>
            <a:ext cx="6245524" cy="749475"/>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5" y="5321797"/>
            <a:ext cx="785793" cy="461665"/>
          </a:xfrm>
          <a:prstGeom prst="rect">
            <a:avLst/>
          </a:prstGeom>
          <a:noFill/>
        </p:spPr>
        <p:txBody>
          <a:bodyPr wrap="none" rtlCol="0">
            <a:spAutoFit/>
          </a:bodyPr>
          <a:lstStyle/>
          <a:p>
            <a:r>
              <a:rPr lang="en-US" sz="2400">
                <a:solidFill>
                  <a:schemeClr val="accent2"/>
                </a:solidFill>
              </a:rPr>
              <a:t>MAX</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338598" y="5552630"/>
            <a:ext cx="1220135" cy="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sp>
        <p:nvSpPr>
          <p:cNvPr id="21" name="Rectangle 20"/>
          <p:cNvSpPr/>
          <p:nvPr/>
        </p:nvSpPr>
        <p:spPr>
          <a:xfrm>
            <a:off x="10558732" y="5817968"/>
            <a:ext cx="845389" cy="57823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5910BB3F-ACE7-194F-8FF9-34DDA2F67CC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69719244"/>
      </p:ext>
    </p:extLst>
  </p:cSld>
  <p:clrMapOvr>
    <a:masterClrMapping/>
  </p:clrMapOvr>
  <mc:AlternateContent xmlns:mc="http://schemas.openxmlformats.org/markup-compatibility/2006">
    <mc:Choice xmlns:p14="http://schemas.microsoft.com/office/powerpoint/2010/main" Requires="p14">
      <p:transition spd="slow" p14:dur="2000" advTm="2973"/>
    </mc:Choice>
    <mc:Fallback>
      <p:transition spd="slow" advTm="2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2: Take the MAX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5678224"/>
            <a:ext cx="6245524" cy="749475"/>
          </a:xfrm>
          <a:prstGeom prst="rect">
            <a:avLst/>
          </a:prstGeom>
          <a:noFill/>
          <a:ln w="38100"/>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5" y="5822128"/>
            <a:ext cx="785793" cy="461665"/>
          </a:xfrm>
          <a:prstGeom prst="rect">
            <a:avLst/>
          </a:prstGeom>
          <a:noFill/>
        </p:spPr>
        <p:txBody>
          <a:bodyPr wrap="none" rtlCol="0">
            <a:spAutoFit/>
          </a:bodyPr>
          <a:lstStyle/>
          <a:p>
            <a:r>
              <a:rPr lang="en-US" sz="2400">
                <a:solidFill>
                  <a:schemeClr val="accent2"/>
                </a:solidFill>
              </a:rPr>
              <a:t>MAX</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338598" y="6052961"/>
            <a:ext cx="1220135" cy="2"/>
          </a:xfrm>
          <a:prstGeom prst="straightConnector1">
            <a:avLst/>
          </a:prstGeom>
          <a:ln>
            <a:tailEnd type="triangle"/>
          </a:ln>
        </p:spPr>
        <p:style>
          <a:lnRef idx="3">
            <a:schemeClr val="accent2"/>
          </a:lnRef>
          <a:fillRef idx="0">
            <a:schemeClr val="accent2"/>
          </a:fillRef>
          <a:effectRef idx="2">
            <a:schemeClr val="accent2"/>
          </a:effectRef>
          <a:fontRef idx="minor">
            <a:schemeClr val="tx1"/>
          </a:fontRef>
        </p:style>
      </p:cxnSp>
      <p:pic>
        <p:nvPicPr>
          <p:cNvPr id="4" name="Audio 3">
            <a:hlinkClick r:id="" action="ppaction://media"/>
            <a:extLst>
              <a:ext uri="{FF2B5EF4-FFF2-40B4-BE49-F238E27FC236}">
                <a16:creationId xmlns:a16="http://schemas.microsoft.com/office/drawing/2014/main" id="{9E530859-6177-074E-8EEA-FEFA4616822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26302752"/>
      </p:ext>
    </p:extLst>
  </p:cSld>
  <p:clrMapOvr>
    <a:masterClrMapping/>
  </p:clrMapOvr>
  <mc:AlternateContent xmlns:mc="http://schemas.openxmlformats.org/markup-compatibility/2006">
    <mc:Choice xmlns:p14="http://schemas.microsoft.com/office/powerpoint/2010/main" Requires="p14">
      <p:transition spd="slow" p14:dur="2000" advTm="7696"/>
    </mc:Choice>
    <mc:Fallback>
      <p:transition spd="slow" advTm="76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3: Take the AVERAGE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3124809"/>
            <a:ext cx="6245524" cy="749475"/>
          </a:xfrm>
          <a:prstGeom prst="rect">
            <a:avLst/>
          </a:prstGeom>
          <a:noFill/>
          <a:ln w="38100">
            <a:solidFill>
              <a:schemeClr val="accent5"/>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6" y="3268714"/>
            <a:ext cx="714106" cy="461665"/>
          </a:xfrm>
          <a:prstGeom prst="rect">
            <a:avLst/>
          </a:prstGeom>
          <a:noFill/>
        </p:spPr>
        <p:txBody>
          <a:bodyPr wrap="none" rtlCol="0">
            <a:spAutoFit/>
          </a:bodyPr>
          <a:lstStyle/>
          <a:p>
            <a:r>
              <a:rPr lang="en-US" sz="2400" dirty="0">
                <a:solidFill>
                  <a:schemeClr val="accent5"/>
                </a:solidFill>
              </a:rPr>
              <a:t>AVG</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266912" y="3499547"/>
            <a:ext cx="1291822" cy="3"/>
          </a:xfrm>
          <a:prstGeom prst="straightConnector1">
            <a:avLst/>
          </a:prstGeom>
          <a:ln>
            <a:solidFill>
              <a:schemeClr val="accent5"/>
            </a:solidFill>
            <a:tailEnd type="triangle"/>
          </a:ln>
        </p:spPr>
        <p:style>
          <a:lnRef idx="3">
            <a:schemeClr val="accent2"/>
          </a:lnRef>
          <a:fillRef idx="0">
            <a:schemeClr val="accent2"/>
          </a:fillRef>
          <a:effectRef idx="2">
            <a:schemeClr val="accent2"/>
          </a:effectRef>
          <a:fontRef idx="minor">
            <a:schemeClr val="tx1"/>
          </a:fontRef>
        </p:style>
      </p:cxnSp>
      <p:sp>
        <p:nvSpPr>
          <p:cNvPr id="21" name="Rectangle 20"/>
          <p:cNvSpPr/>
          <p:nvPr/>
        </p:nvSpPr>
        <p:spPr>
          <a:xfrm>
            <a:off x="10558732" y="3782138"/>
            <a:ext cx="845389" cy="257955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B20BFDB7-CC6C-3046-94CD-408F6CF38F3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12883241"/>
      </p:ext>
    </p:extLst>
  </p:cSld>
  <p:clrMapOvr>
    <a:masterClrMapping/>
  </p:clrMapOvr>
  <mc:AlternateContent xmlns:mc="http://schemas.openxmlformats.org/markup-compatibility/2006">
    <mc:Choice xmlns:p14="http://schemas.microsoft.com/office/powerpoint/2010/main" Requires="p14">
      <p:transition spd="slow" p14:dur="2000" advTm="10906"/>
    </mc:Choice>
    <mc:Fallback>
      <p:transition spd="slow" advTm="109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3: Take the AVERAGE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3642392"/>
            <a:ext cx="6245524" cy="749475"/>
          </a:xfrm>
          <a:prstGeom prst="rect">
            <a:avLst/>
          </a:prstGeom>
          <a:noFill/>
          <a:ln w="38100">
            <a:solidFill>
              <a:schemeClr val="accent5"/>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6" y="3786296"/>
            <a:ext cx="714106" cy="461665"/>
          </a:xfrm>
          <a:prstGeom prst="rect">
            <a:avLst/>
          </a:prstGeom>
          <a:noFill/>
        </p:spPr>
        <p:txBody>
          <a:bodyPr wrap="none" rtlCol="0">
            <a:spAutoFit/>
          </a:bodyPr>
          <a:lstStyle/>
          <a:p>
            <a:r>
              <a:rPr lang="en-US" sz="2400" dirty="0">
                <a:solidFill>
                  <a:schemeClr val="accent5"/>
                </a:solidFill>
              </a:rPr>
              <a:t>AVG</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266912" y="4017129"/>
            <a:ext cx="1291822" cy="2"/>
          </a:xfrm>
          <a:prstGeom prst="straightConnector1">
            <a:avLst/>
          </a:prstGeom>
          <a:ln>
            <a:solidFill>
              <a:schemeClr val="accent5"/>
            </a:solidFill>
            <a:tailEnd type="triangle"/>
          </a:ln>
        </p:spPr>
        <p:style>
          <a:lnRef idx="3">
            <a:schemeClr val="accent2"/>
          </a:lnRef>
          <a:fillRef idx="0">
            <a:schemeClr val="accent2"/>
          </a:fillRef>
          <a:effectRef idx="2">
            <a:schemeClr val="accent2"/>
          </a:effectRef>
          <a:fontRef idx="minor">
            <a:schemeClr val="tx1"/>
          </a:fontRef>
        </p:style>
      </p:cxnSp>
      <p:sp>
        <p:nvSpPr>
          <p:cNvPr id="21" name="Rectangle 20"/>
          <p:cNvSpPr/>
          <p:nvPr/>
        </p:nvSpPr>
        <p:spPr>
          <a:xfrm>
            <a:off x="10558732" y="4299719"/>
            <a:ext cx="845389" cy="211373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AE3280E1-91E3-4643-BF22-0116DEEEA8D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67258944"/>
      </p:ext>
    </p:extLst>
  </p:cSld>
  <p:clrMapOvr>
    <a:masterClrMapping/>
  </p:clrMapOvr>
  <mc:AlternateContent xmlns:mc="http://schemas.openxmlformats.org/markup-compatibility/2006">
    <mc:Choice xmlns:p14="http://schemas.microsoft.com/office/powerpoint/2010/main" Requires="p14">
      <p:transition spd="slow" p14:dur="2000" advTm="4201"/>
    </mc:Choice>
    <mc:Fallback>
      <p:transition spd="slow" advTm="42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3: Take the AVERAGE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4159977"/>
            <a:ext cx="6245524" cy="749475"/>
          </a:xfrm>
          <a:prstGeom prst="rect">
            <a:avLst/>
          </a:prstGeom>
          <a:noFill/>
          <a:ln w="38100">
            <a:solidFill>
              <a:schemeClr val="accent5"/>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6" y="4303882"/>
            <a:ext cx="714106" cy="461665"/>
          </a:xfrm>
          <a:prstGeom prst="rect">
            <a:avLst/>
          </a:prstGeom>
          <a:noFill/>
        </p:spPr>
        <p:txBody>
          <a:bodyPr wrap="none" rtlCol="0">
            <a:spAutoFit/>
          </a:bodyPr>
          <a:lstStyle/>
          <a:p>
            <a:r>
              <a:rPr lang="en-US" sz="2400" dirty="0">
                <a:solidFill>
                  <a:schemeClr val="accent5"/>
                </a:solidFill>
              </a:rPr>
              <a:t>AVG</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266912" y="4534715"/>
            <a:ext cx="1291822" cy="3"/>
          </a:xfrm>
          <a:prstGeom prst="straightConnector1">
            <a:avLst/>
          </a:prstGeom>
          <a:ln>
            <a:solidFill>
              <a:schemeClr val="accent5"/>
            </a:solidFill>
            <a:tailEnd type="triangle"/>
          </a:ln>
        </p:spPr>
        <p:style>
          <a:lnRef idx="3">
            <a:schemeClr val="accent2"/>
          </a:lnRef>
          <a:fillRef idx="0">
            <a:schemeClr val="accent2"/>
          </a:fillRef>
          <a:effectRef idx="2">
            <a:schemeClr val="accent2"/>
          </a:effectRef>
          <a:fontRef idx="minor">
            <a:schemeClr val="tx1"/>
          </a:fontRef>
        </p:style>
      </p:cxnSp>
      <p:sp>
        <p:nvSpPr>
          <p:cNvPr id="21" name="Rectangle 20"/>
          <p:cNvSpPr/>
          <p:nvPr/>
        </p:nvSpPr>
        <p:spPr>
          <a:xfrm>
            <a:off x="10558732" y="4800052"/>
            <a:ext cx="845389" cy="1596147"/>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4B4F8713-25CE-0F4E-85F5-13532514195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30165623"/>
      </p:ext>
    </p:extLst>
  </p:cSld>
  <p:clrMapOvr>
    <a:masterClrMapping/>
  </p:clrMapOvr>
  <mc:AlternateContent xmlns:mc="http://schemas.openxmlformats.org/markup-compatibility/2006">
    <mc:Choice xmlns:p14="http://schemas.microsoft.com/office/powerpoint/2010/main" Requires="p14">
      <p:transition spd="slow" p14:dur="2000" advTm="4294"/>
    </mc:Choice>
    <mc:Fallback>
      <p:transition spd="slow" advTm="42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443EB-D97A-A647-B55D-DFAA7CABAA68}"/>
              </a:ext>
            </a:extLst>
          </p:cNvPr>
          <p:cNvSpPr>
            <a:spLocks noGrp="1"/>
          </p:cNvSpPr>
          <p:nvPr>
            <p:ph type="title"/>
          </p:nvPr>
        </p:nvSpPr>
        <p:spPr>
          <a:xfrm>
            <a:off x="0" y="16959"/>
            <a:ext cx="12192000" cy="1143000"/>
          </a:xfrm>
        </p:spPr>
        <p:txBody>
          <a:bodyPr>
            <a:noAutofit/>
          </a:bodyPr>
          <a:lstStyle/>
          <a:p>
            <a:r>
              <a:rPr lang="en-US" sz="4000" dirty="0"/>
              <a:t>To effectively predict sentiment, it would be helpful to understand which words have similar meaning</a:t>
            </a:r>
          </a:p>
        </p:txBody>
      </p:sp>
      <p:sp>
        <p:nvSpPr>
          <p:cNvPr id="16" name="TextBox 15">
            <a:extLst>
              <a:ext uri="{FF2B5EF4-FFF2-40B4-BE49-F238E27FC236}">
                <a16:creationId xmlns:a16="http://schemas.microsoft.com/office/drawing/2014/main" id="{45F1BB00-7856-7446-8C5E-2FBA67162D88}"/>
              </a:ext>
            </a:extLst>
          </p:cNvPr>
          <p:cNvSpPr txBox="1"/>
          <p:nvPr/>
        </p:nvSpPr>
        <p:spPr>
          <a:xfrm>
            <a:off x="959939" y="1283490"/>
            <a:ext cx="2507683" cy="497957"/>
          </a:xfrm>
          <a:prstGeom prst="rect">
            <a:avLst/>
          </a:prstGeom>
          <a:noFill/>
        </p:spPr>
        <p:txBody>
          <a:bodyPr wrap="square" rtlCol="0">
            <a:spAutoFit/>
          </a:bodyPr>
          <a:lstStyle/>
          <a:p>
            <a:r>
              <a:rPr lang="en-US" sz="2636" dirty="0"/>
              <a:t>I am sad</a:t>
            </a:r>
          </a:p>
        </p:txBody>
      </p:sp>
      <p:sp>
        <p:nvSpPr>
          <p:cNvPr id="20" name="TextBox 19">
            <a:extLst>
              <a:ext uri="{FF2B5EF4-FFF2-40B4-BE49-F238E27FC236}">
                <a16:creationId xmlns:a16="http://schemas.microsoft.com/office/drawing/2014/main" id="{39A63E6B-5114-B340-BC65-DBD86141279A}"/>
              </a:ext>
            </a:extLst>
          </p:cNvPr>
          <p:cNvSpPr txBox="1"/>
          <p:nvPr/>
        </p:nvSpPr>
        <p:spPr>
          <a:xfrm>
            <a:off x="959939" y="2186411"/>
            <a:ext cx="2507683" cy="497957"/>
          </a:xfrm>
          <a:prstGeom prst="rect">
            <a:avLst/>
          </a:prstGeom>
          <a:noFill/>
        </p:spPr>
        <p:txBody>
          <a:bodyPr wrap="square" rtlCol="0">
            <a:spAutoFit/>
          </a:bodyPr>
          <a:lstStyle/>
          <a:p>
            <a:r>
              <a:rPr lang="en-US" sz="2636" dirty="0"/>
              <a:t>I am upset</a:t>
            </a:r>
          </a:p>
        </p:txBody>
      </p:sp>
      <p:sp>
        <p:nvSpPr>
          <p:cNvPr id="21" name="TextBox 20">
            <a:extLst>
              <a:ext uri="{FF2B5EF4-FFF2-40B4-BE49-F238E27FC236}">
                <a16:creationId xmlns:a16="http://schemas.microsoft.com/office/drawing/2014/main" id="{403C6FED-0EF4-B34D-9DD5-ED78AC7B4C80}"/>
              </a:ext>
            </a:extLst>
          </p:cNvPr>
          <p:cNvSpPr txBox="1"/>
          <p:nvPr/>
        </p:nvSpPr>
        <p:spPr>
          <a:xfrm>
            <a:off x="959939" y="2487386"/>
            <a:ext cx="2507683" cy="497957"/>
          </a:xfrm>
          <a:prstGeom prst="rect">
            <a:avLst/>
          </a:prstGeom>
          <a:noFill/>
        </p:spPr>
        <p:txBody>
          <a:bodyPr wrap="square" rtlCol="0">
            <a:spAutoFit/>
          </a:bodyPr>
          <a:lstStyle/>
          <a:p>
            <a:r>
              <a:rPr lang="en-US" sz="2636" dirty="0"/>
              <a:t>I am down</a:t>
            </a:r>
          </a:p>
        </p:txBody>
      </p:sp>
      <p:sp>
        <p:nvSpPr>
          <p:cNvPr id="22" name="TextBox 21">
            <a:extLst>
              <a:ext uri="{FF2B5EF4-FFF2-40B4-BE49-F238E27FC236}">
                <a16:creationId xmlns:a16="http://schemas.microsoft.com/office/drawing/2014/main" id="{B763DE9A-E18E-2C45-B7B8-FB7AB28B149B}"/>
              </a:ext>
            </a:extLst>
          </p:cNvPr>
          <p:cNvSpPr txBox="1"/>
          <p:nvPr/>
        </p:nvSpPr>
        <p:spPr>
          <a:xfrm>
            <a:off x="959939" y="1584463"/>
            <a:ext cx="2507683" cy="497957"/>
          </a:xfrm>
          <a:prstGeom prst="rect">
            <a:avLst/>
          </a:prstGeom>
          <a:noFill/>
        </p:spPr>
        <p:txBody>
          <a:bodyPr wrap="square" rtlCol="0">
            <a:spAutoFit/>
          </a:bodyPr>
          <a:lstStyle/>
          <a:p>
            <a:r>
              <a:rPr lang="en-US" sz="2636" dirty="0"/>
              <a:t>I am miserable</a:t>
            </a:r>
          </a:p>
        </p:txBody>
      </p:sp>
      <p:sp>
        <p:nvSpPr>
          <p:cNvPr id="23" name="TextBox 22">
            <a:extLst>
              <a:ext uri="{FF2B5EF4-FFF2-40B4-BE49-F238E27FC236}">
                <a16:creationId xmlns:a16="http://schemas.microsoft.com/office/drawing/2014/main" id="{A174C37D-8A18-434E-873B-38FBA9E7BABB}"/>
              </a:ext>
            </a:extLst>
          </p:cNvPr>
          <p:cNvSpPr txBox="1"/>
          <p:nvPr/>
        </p:nvSpPr>
        <p:spPr>
          <a:xfrm>
            <a:off x="959939" y="1885438"/>
            <a:ext cx="2507683" cy="497957"/>
          </a:xfrm>
          <a:prstGeom prst="rect">
            <a:avLst/>
          </a:prstGeom>
          <a:noFill/>
        </p:spPr>
        <p:txBody>
          <a:bodyPr wrap="square" rtlCol="0">
            <a:spAutoFit/>
          </a:bodyPr>
          <a:lstStyle/>
          <a:p>
            <a:r>
              <a:rPr lang="en-US" sz="2636" dirty="0"/>
              <a:t>I am sorrowful</a:t>
            </a:r>
          </a:p>
        </p:txBody>
      </p:sp>
      <p:sp>
        <p:nvSpPr>
          <p:cNvPr id="14" name="TextBox 13">
            <a:extLst>
              <a:ext uri="{FF2B5EF4-FFF2-40B4-BE49-F238E27FC236}">
                <a16:creationId xmlns:a16="http://schemas.microsoft.com/office/drawing/2014/main" id="{98BFDD58-EB3C-C34E-BB34-451CCAD8F698}"/>
              </a:ext>
            </a:extLst>
          </p:cNvPr>
          <p:cNvSpPr txBox="1"/>
          <p:nvPr/>
        </p:nvSpPr>
        <p:spPr>
          <a:xfrm>
            <a:off x="959716" y="2773653"/>
            <a:ext cx="2507683" cy="497957"/>
          </a:xfrm>
          <a:prstGeom prst="rect">
            <a:avLst/>
          </a:prstGeom>
          <a:noFill/>
        </p:spPr>
        <p:txBody>
          <a:bodyPr wrap="square" rtlCol="0">
            <a:spAutoFit/>
          </a:bodyPr>
          <a:lstStyle/>
          <a:p>
            <a:r>
              <a:rPr lang="en-US" sz="2636" dirty="0"/>
              <a:t>I am content</a:t>
            </a:r>
          </a:p>
        </p:txBody>
      </p:sp>
      <p:sp>
        <p:nvSpPr>
          <p:cNvPr id="15" name="TextBox 14">
            <a:extLst>
              <a:ext uri="{FF2B5EF4-FFF2-40B4-BE49-F238E27FC236}">
                <a16:creationId xmlns:a16="http://schemas.microsoft.com/office/drawing/2014/main" id="{13818781-A770-454B-80A9-94744A7FF37F}"/>
              </a:ext>
            </a:extLst>
          </p:cNvPr>
          <p:cNvSpPr txBox="1"/>
          <p:nvPr/>
        </p:nvSpPr>
        <p:spPr>
          <a:xfrm>
            <a:off x="959716" y="3074626"/>
            <a:ext cx="2507683" cy="497957"/>
          </a:xfrm>
          <a:prstGeom prst="rect">
            <a:avLst/>
          </a:prstGeom>
          <a:noFill/>
        </p:spPr>
        <p:txBody>
          <a:bodyPr wrap="square" rtlCol="0">
            <a:spAutoFit/>
          </a:bodyPr>
          <a:lstStyle/>
          <a:p>
            <a:r>
              <a:rPr lang="en-US" sz="2636" dirty="0"/>
              <a:t>I am joyful</a:t>
            </a:r>
          </a:p>
        </p:txBody>
      </p:sp>
      <p:sp>
        <p:nvSpPr>
          <p:cNvPr id="24" name="TextBox 23">
            <a:extLst>
              <a:ext uri="{FF2B5EF4-FFF2-40B4-BE49-F238E27FC236}">
                <a16:creationId xmlns:a16="http://schemas.microsoft.com/office/drawing/2014/main" id="{171F8335-ECB2-7A4D-82D0-3DCE61D73934}"/>
              </a:ext>
            </a:extLst>
          </p:cNvPr>
          <p:cNvSpPr txBox="1"/>
          <p:nvPr/>
        </p:nvSpPr>
        <p:spPr>
          <a:xfrm>
            <a:off x="959716" y="3676574"/>
            <a:ext cx="2507683" cy="497957"/>
          </a:xfrm>
          <a:prstGeom prst="rect">
            <a:avLst/>
          </a:prstGeom>
          <a:noFill/>
        </p:spPr>
        <p:txBody>
          <a:bodyPr wrap="square" rtlCol="0">
            <a:spAutoFit/>
          </a:bodyPr>
          <a:lstStyle/>
          <a:p>
            <a:r>
              <a:rPr lang="en-US" sz="2636" dirty="0"/>
              <a:t>I am satisfied</a:t>
            </a:r>
          </a:p>
        </p:txBody>
      </p:sp>
      <p:sp>
        <p:nvSpPr>
          <p:cNvPr id="25" name="TextBox 24">
            <a:extLst>
              <a:ext uri="{FF2B5EF4-FFF2-40B4-BE49-F238E27FC236}">
                <a16:creationId xmlns:a16="http://schemas.microsoft.com/office/drawing/2014/main" id="{39A63E6B-5114-B340-BC65-DBD86141279A}"/>
              </a:ext>
            </a:extLst>
          </p:cNvPr>
          <p:cNvSpPr txBox="1"/>
          <p:nvPr/>
        </p:nvSpPr>
        <p:spPr>
          <a:xfrm>
            <a:off x="959716" y="3375601"/>
            <a:ext cx="2507683" cy="497957"/>
          </a:xfrm>
          <a:prstGeom prst="rect">
            <a:avLst/>
          </a:prstGeom>
          <a:noFill/>
        </p:spPr>
        <p:txBody>
          <a:bodyPr wrap="square" rtlCol="0">
            <a:spAutoFit/>
          </a:bodyPr>
          <a:lstStyle/>
          <a:p>
            <a:r>
              <a:rPr lang="en-US" sz="2636" dirty="0"/>
              <a:t>I am merry</a:t>
            </a:r>
          </a:p>
        </p:txBody>
      </p:sp>
      <p:sp>
        <p:nvSpPr>
          <p:cNvPr id="28" name="TextBox 27">
            <a:extLst>
              <a:ext uri="{FF2B5EF4-FFF2-40B4-BE49-F238E27FC236}">
                <a16:creationId xmlns:a16="http://schemas.microsoft.com/office/drawing/2014/main" id="{A174C37D-8A18-434E-873B-38FBA9E7BABB}"/>
              </a:ext>
            </a:extLst>
          </p:cNvPr>
          <p:cNvSpPr txBox="1"/>
          <p:nvPr/>
        </p:nvSpPr>
        <p:spPr>
          <a:xfrm>
            <a:off x="959716" y="3977546"/>
            <a:ext cx="2507683" cy="497957"/>
          </a:xfrm>
          <a:prstGeom prst="rect">
            <a:avLst/>
          </a:prstGeom>
          <a:noFill/>
        </p:spPr>
        <p:txBody>
          <a:bodyPr wrap="square" rtlCol="0">
            <a:spAutoFit/>
          </a:bodyPr>
          <a:lstStyle/>
          <a:p>
            <a:r>
              <a:rPr lang="en-US" sz="2636" dirty="0"/>
              <a:t>I am euphoric</a:t>
            </a:r>
          </a:p>
        </p:txBody>
      </p:sp>
      <p:pic>
        <p:nvPicPr>
          <p:cNvPr id="44" name="Picture 43">
            <a:extLst>
              <a:ext uri="{FF2B5EF4-FFF2-40B4-BE49-F238E27FC236}">
                <a16:creationId xmlns:a16="http://schemas.microsoft.com/office/drawing/2014/main" id="{33B40F67-E1F3-B149-ABFE-EE533945557B}"/>
              </a:ext>
            </a:extLst>
          </p:cNvPr>
          <p:cNvPicPr>
            <a:picLocks/>
          </p:cNvPicPr>
          <p:nvPr/>
        </p:nvPicPr>
        <p:blipFill>
          <a:blip r:embed="rId5" cstate="screen">
            <a:extLst>
              <a:ext uri="{28A0092B-C50C-407E-A947-70E740481C1C}">
                <a14:useLocalDpi xmlns:a14="http://schemas.microsoft.com/office/drawing/2010/main"/>
              </a:ext>
            </a:extLst>
          </a:blip>
          <a:stretch>
            <a:fillRect/>
          </a:stretch>
        </p:blipFill>
        <p:spPr>
          <a:xfrm>
            <a:off x="6202869" y="1283489"/>
            <a:ext cx="296787" cy="330857"/>
          </a:xfrm>
          <a:prstGeom prst="rect">
            <a:avLst/>
          </a:prstGeom>
        </p:spPr>
      </p:pic>
      <p:pic>
        <p:nvPicPr>
          <p:cNvPr id="48" name="Picture 47">
            <a:extLst>
              <a:ext uri="{FF2B5EF4-FFF2-40B4-BE49-F238E27FC236}">
                <a16:creationId xmlns:a16="http://schemas.microsoft.com/office/drawing/2014/main" id="{EDB2C466-9360-664B-B9F0-15748445461F}"/>
              </a:ext>
            </a:extLst>
          </p:cNvPr>
          <p:cNvPicPr>
            <a:picLocks/>
          </p:cNvPicPr>
          <p:nvPr/>
        </p:nvPicPr>
        <p:blipFill>
          <a:blip r:embed="rId6" cstate="screen">
            <a:extLst>
              <a:ext uri="{28A0092B-C50C-407E-A947-70E740481C1C}">
                <a14:useLocalDpi xmlns:a14="http://schemas.microsoft.com/office/drawing/2010/main"/>
              </a:ext>
            </a:extLst>
          </a:blip>
          <a:stretch>
            <a:fillRect/>
          </a:stretch>
        </p:blipFill>
        <p:spPr>
          <a:xfrm>
            <a:off x="6202869" y="2857121"/>
            <a:ext cx="296787" cy="330857"/>
          </a:xfrm>
          <a:prstGeom prst="rect">
            <a:avLst/>
          </a:prstGeom>
        </p:spPr>
      </p:pic>
      <p:pic>
        <p:nvPicPr>
          <p:cNvPr id="49" name="Picture 48">
            <a:extLst>
              <a:ext uri="{FF2B5EF4-FFF2-40B4-BE49-F238E27FC236}">
                <a16:creationId xmlns:a16="http://schemas.microsoft.com/office/drawing/2014/main" id="{EDB2C466-9360-664B-B9F0-15748445461F}"/>
              </a:ext>
            </a:extLst>
          </p:cNvPr>
          <p:cNvPicPr>
            <a:picLocks/>
          </p:cNvPicPr>
          <p:nvPr/>
        </p:nvPicPr>
        <p:blipFill>
          <a:blip r:embed="rId6" cstate="screen">
            <a:extLst>
              <a:ext uri="{28A0092B-C50C-407E-A947-70E740481C1C}">
                <a14:useLocalDpi xmlns:a14="http://schemas.microsoft.com/office/drawing/2010/main"/>
              </a:ext>
            </a:extLst>
          </a:blip>
          <a:stretch>
            <a:fillRect/>
          </a:stretch>
        </p:blipFill>
        <p:spPr>
          <a:xfrm>
            <a:off x="6202869" y="3165682"/>
            <a:ext cx="296787" cy="330857"/>
          </a:xfrm>
          <a:prstGeom prst="rect">
            <a:avLst/>
          </a:prstGeom>
        </p:spPr>
      </p:pic>
      <p:pic>
        <p:nvPicPr>
          <p:cNvPr id="50" name="Picture 49">
            <a:extLst>
              <a:ext uri="{FF2B5EF4-FFF2-40B4-BE49-F238E27FC236}">
                <a16:creationId xmlns:a16="http://schemas.microsoft.com/office/drawing/2014/main" id="{EDB2C466-9360-664B-B9F0-15748445461F}"/>
              </a:ext>
            </a:extLst>
          </p:cNvPr>
          <p:cNvPicPr>
            <a:picLocks/>
          </p:cNvPicPr>
          <p:nvPr/>
        </p:nvPicPr>
        <p:blipFill>
          <a:blip r:embed="rId6" cstate="screen">
            <a:extLst>
              <a:ext uri="{28A0092B-C50C-407E-A947-70E740481C1C}">
                <a14:useLocalDpi xmlns:a14="http://schemas.microsoft.com/office/drawing/2010/main"/>
              </a:ext>
            </a:extLst>
          </a:blip>
          <a:stretch>
            <a:fillRect/>
          </a:stretch>
        </p:blipFill>
        <p:spPr>
          <a:xfrm>
            <a:off x="6202869" y="3474245"/>
            <a:ext cx="296787" cy="330857"/>
          </a:xfrm>
          <a:prstGeom prst="rect">
            <a:avLst/>
          </a:prstGeom>
        </p:spPr>
      </p:pic>
      <p:pic>
        <p:nvPicPr>
          <p:cNvPr id="51" name="Picture 50">
            <a:extLst>
              <a:ext uri="{FF2B5EF4-FFF2-40B4-BE49-F238E27FC236}">
                <a16:creationId xmlns:a16="http://schemas.microsoft.com/office/drawing/2014/main" id="{EDB2C466-9360-664B-B9F0-15748445461F}"/>
              </a:ext>
            </a:extLst>
          </p:cNvPr>
          <p:cNvPicPr>
            <a:picLocks/>
          </p:cNvPicPr>
          <p:nvPr/>
        </p:nvPicPr>
        <p:blipFill>
          <a:blip r:embed="rId6" cstate="screen">
            <a:extLst>
              <a:ext uri="{28A0092B-C50C-407E-A947-70E740481C1C}">
                <a14:useLocalDpi xmlns:a14="http://schemas.microsoft.com/office/drawing/2010/main"/>
              </a:ext>
            </a:extLst>
          </a:blip>
          <a:stretch>
            <a:fillRect/>
          </a:stretch>
        </p:blipFill>
        <p:spPr>
          <a:xfrm>
            <a:off x="6202869" y="3782806"/>
            <a:ext cx="296787" cy="330857"/>
          </a:xfrm>
          <a:prstGeom prst="rect">
            <a:avLst/>
          </a:prstGeom>
        </p:spPr>
      </p:pic>
      <p:pic>
        <p:nvPicPr>
          <p:cNvPr id="52" name="Picture 51">
            <a:extLst>
              <a:ext uri="{FF2B5EF4-FFF2-40B4-BE49-F238E27FC236}">
                <a16:creationId xmlns:a16="http://schemas.microsoft.com/office/drawing/2014/main" id="{EDB2C466-9360-664B-B9F0-15748445461F}"/>
              </a:ext>
            </a:extLst>
          </p:cNvPr>
          <p:cNvPicPr>
            <a:picLocks/>
          </p:cNvPicPr>
          <p:nvPr/>
        </p:nvPicPr>
        <p:blipFill>
          <a:blip r:embed="rId6" cstate="screen">
            <a:extLst>
              <a:ext uri="{28A0092B-C50C-407E-A947-70E740481C1C}">
                <a14:useLocalDpi xmlns:a14="http://schemas.microsoft.com/office/drawing/2010/main"/>
              </a:ext>
            </a:extLst>
          </a:blip>
          <a:stretch>
            <a:fillRect/>
          </a:stretch>
        </p:blipFill>
        <p:spPr>
          <a:xfrm>
            <a:off x="6202645" y="4091361"/>
            <a:ext cx="296787" cy="330857"/>
          </a:xfrm>
          <a:prstGeom prst="rect">
            <a:avLst/>
          </a:prstGeom>
        </p:spPr>
      </p:pic>
      <p:pic>
        <p:nvPicPr>
          <p:cNvPr id="53" name="Picture 52">
            <a:extLst>
              <a:ext uri="{FF2B5EF4-FFF2-40B4-BE49-F238E27FC236}">
                <a16:creationId xmlns:a16="http://schemas.microsoft.com/office/drawing/2014/main" id="{33B40F67-E1F3-B149-ABFE-EE533945557B}"/>
              </a:ext>
            </a:extLst>
          </p:cNvPr>
          <p:cNvPicPr>
            <a:picLocks/>
          </p:cNvPicPr>
          <p:nvPr/>
        </p:nvPicPr>
        <p:blipFill>
          <a:blip r:embed="rId5" cstate="screen">
            <a:extLst>
              <a:ext uri="{28A0092B-C50C-407E-A947-70E740481C1C}">
                <a14:useLocalDpi xmlns:a14="http://schemas.microsoft.com/office/drawing/2010/main"/>
              </a:ext>
            </a:extLst>
          </a:blip>
          <a:stretch>
            <a:fillRect/>
          </a:stretch>
        </p:blipFill>
        <p:spPr>
          <a:xfrm>
            <a:off x="6202869" y="1592052"/>
            <a:ext cx="296787" cy="330857"/>
          </a:xfrm>
          <a:prstGeom prst="rect">
            <a:avLst/>
          </a:prstGeom>
        </p:spPr>
      </p:pic>
      <p:pic>
        <p:nvPicPr>
          <p:cNvPr id="54" name="Picture 53">
            <a:extLst>
              <a:ext uri="{FF2B5EF4-FFF2-40B4-BE49-F238E27FC236}">
                <a16:creationId xmlns:a16="http://schemas.microsoft.com/office/drawing/2014/main" id="{33B40F67-E1F3-B149-ABFE-EE533945557B}"/>
              </a:ext>
            </a:extLst>
          </p:cNvPr>
          <p:cNvPicPr>
            <a:picLocks/>
          </p:cNvPicPr>
          <p:nvPr/>
        </p:nvPicPr>
        <p:blipFill>
          <a:blip r:embed="rId5" cstate="screen">
            <a:extLst>
              <a:ext uri="{28A0092B-C50C-407E-A947-70E740481C1C}">
                <a14:useLocalDpi xmlns:a14="http://schemas.microsoft.com/office/drawing/2010/main"/>
              </a:ext>
            </a:extLst>
          </a:blip>
          <a:stretch>
            <a:fillRect/>
          </a:stretch>
        </p:blipFill>
        <p:spPr>
          <a:xfrm>
            <a:off x="6202869" y="1900613"/>
            <a:ext cx="296787" cy="330857"/>
          </a:xfrm>
          <a:prstGeom prst="rect">
            <a:avLst/>
          </a:prstGeom>
        </p:spPr>
      </p:pic>
      <p:pic>
        <p:nvPicPr>
          <p:cNvPr id="55" name="Picture 54">
            <a:extLst>
              <a:ext uri="{FF2B5EF4-FFF2-40B4-BE49-F238E27FC236}">
                <a16:creationId xmlns:a16="http://schemas.microsoft.com/office/drawing/2014/main" id="{33B40F67-E1F3-B149-ABFE-EE533945557B}"/>
              </a:ext>
            </a:extLst>
          </p:cNvPr>
          <p:cNvPicPr>
            <a:picLocks/>
          </p:cNvPicPr>
          <p:nvPr/>
        </p:nvPicPr>
        <p:blipFill>
          <a:blip r:embed="rId5" cstate="screen">
            <a:extLst>
              <a:ext uri="{28A0092B-C50C-407E-A947-70E740481C1C}">
                <a14:useLocalDpi xmlns:a14="http://schemas.microsoft.com/office/drawing/2010/main"/>
              </a:ext>
            </a:extLst>
          </a:blip>
          <a:stretch>
            <a:fillRect/>
          </a:stretch>
        </p:blipFill>
        <p:spPr>
          <a:xfrm>
            <a:off x="6202869" y="2209176"/>
            <a:ext cx="296787" cy="330857"/>
          </a:xfrm>
          <a:prstGeom prst="rect">
            <a:avLst/>
          </a:prstGeom>
        </p:spPr>
      </p:pic>
      <p:pic>
        <p:nvPicPr>
          <p:cNvPr id="56" name="Picture 55">
            <a:extLst>
              <a:ext uri="{FF2B5EF4-FFF2-40B4-BE49-F238E27FC236}">
                <a16:creationId xmlns:a16="http://schemas.microsoft.com/office/drawing/2014/main" id="{33B40F67-E1F3-B149-ABFE-EE533945557B}"/>
              </a:ext>
            </a:extLst>
          </p:cNvPr>
          <p:cNvPicPr>
            <a:picLocks/>
          </p:cNvPicPr>
          <p:nvPr/>
        </p:nvPicPr>
        <p:blipFill>
          <a:blip r:embed="rId5" cstate="screen">
            <a:extLst>
              <a:ext uri="{28A0092B-C50C-407E-A947-70E740481C1C}">
                <a14:useLocalDpi xmlns:a14="http://schemas.microsoft.com/office/drawing/2010/main"/>
              </a:ext>
            </a:extLst>
          </a:blip>
          <a:stretch>
            <a:fillRect/>
          </a:stretch>
        </p:blipFill>
        <p:spPr>
          <a:xfrm>
            <a:off x="6202869" y="2517737"/>
            <a:ext cx="296787" cy="330857"/>
          </a:xfrm>
          <a:prstGeom prst="rect">
            <a:avLst/>
          </a:prstGeom>
        </p:spPr>
      </p:pic>
      <p:sp>
        <p:nvSpPr>
          <p:cNvPr id="66" name="TextBox 65">
            <a:extLst>
              <a:ext uri="{FF2B5EF4-FFF2-40B4-BE49-F238E27FC236}">
                <a16:creationId xmlns:a16="http://schemas.microsoft.com/office/drawing/2014/main" id="{171F8335-ECB2-7A4D-82D0-3DCE61D73934}"/>
              </a:ext>
            </a:extLst>
          </p:cNvPr>
          <p:cNvSpPr txBox="1"/>
          <p:nvPr/>
        </p:nvSpPr>
        <p:spPr>
          <a:xfrm>
            <a:off x="959493" y="4967478"/>
            <a:ext cx="2507683" cy="497957"/>
          </a:xfrm>
          <a:prstGeom prst="rect">
            <a:avLst/>
          </a:prstGeom>
          <a:noFill/>
        </p:spPr>
        <p:txBody>
          <a:bodyPr wrap="square" rtlCol="0">
            <a:spAutoFit/>
          </a:bodyPr>
          <a:lstStyle/>
          <a:p>
            <a:r>
              <a:rPr lang="en-US" sz="2636" dirty="0"/>
              <a:t>I am depressed</a:t>
            </a:r>
          </a:p>
        </p:txBody>
      </p:sp>
      <p:sp>
        <p:nvSpPr>
          <p:cNvPr id="68" name="TextBox 67">
            <a:extLst>
              <a:ext uri="{FF2B5EF4-FFF2-40B4-BE49-F238E27FC236}">
                <a16:creationId xmlns:a16="http://schemas.microsoft.com/office/drawing/2014/main" id="{98BFDD58-EB3C-C34E-BB34-451CCAD8F698}"/>
              </a:ext>
            </a:extLst>
          </p:cNvPr>
          <p:cNvSpPr txBox="1"/>
          <p:nvPr/>
        </p:nvSpPr>
        <p:spPr>
          <a:xfrm>
            <a:off x="959493" y="5268453"/>
            <a:ext cx="2507683" cy="497957"/>
          </a:xfrm>
          <a:prstGeom prst="rect">
            <a:avLst/>
          </a:prstGeom>
          <a:noFill/>
        </p:spPr>
        <p:txBody>
          <a:bodyPr wrap="square" rtlCol="0">
            <a:spAutoFit/>
          </a:bodyPr>
          <a:lstStyle/>
          <a:p>
            <a:r>
              <a:rPr lang="en-US" sz="2636" dirty="0"/>
              <a:t>I am unhappy</a:t>
            </a:r>
          </a:p>
        </p:txBody>
      </p:sp>
      <p:sp>
        <p:nvSpPr>
          <p:cNvPr id="69" name="TextBox 68">
            <a:extLst>
              <a:ext uri="{FF2B5EF4-FFF2-40B4-BE49-F238E27FC236}">
                <a16:creationId xmlns:a16="http://schemas.microsoft.com/office/drawing/2014/main" id="{45F1BB00-7856-7446-8C5E-2FBA67162D88}"/>
              </a:ext>
            </a:extLst>
          </p:cNvPr>
          <p:cNvSpPr txBox="1"/>
          <p:nvPr/>
        </p:nvSpPr>
        <p:spPr>
          <a:xfrm>
            <a:off x="959493" y="5569426"/>
            <a:ext cx="2507683" cy="497957"/>
          </a:xfrm>
          <a:prstGeom prst="rect">
            <a:avLst/>
          </a:prstGeom>
          <a:noFill/>
        </p:spPr>
        <p:txBody>
          <a:bodyPr wrap="square" rtlCol="0">
            <a:spAutoFit/>
          </a:bodyPr>
          <a:lstStyle/>
          <a:p>
            <a:r>
              <a:rPr lang="en-US" sz="2636" dirty="0"/>
              <a:t>I am happy</a:t>
            </a:r>
          </a:p>
        </p:txBody>
      </p:sp>
      <p:sp>
        <p:nvSpPr>
          <p:cNvPr id="70" name="TextBox 69">
            <a:extLst>
              <a:ext uri="{FF2B5EF4-FFF2-40B4-BE49-F238E27FC236}">
                <a16:creationId xmlns:a16="http://schemas.microsoft.com/office/drawing/2014/main" id="{B763DE9A-E18E-2C45-B7B8-FB7AB28B149B}"/>
              </a:ext>
            </a:extLst>
          </p:cNvPr>
          <p:cNvSpPr txBox="1"/>
          <p:nvPr/>
        </p:nvSpPr>
        <p:spPr>
          <a:xfrm>
            <a:off x="959493" y="5870401"/>
            <a:ext cx="2507683" cy="497957"/>
          </a:xfrm>
          <a:prstGeom prst="rect">
            <a:avLst/>
          </a:prstGeom>
          <a:noFill/>
        </p:spPr>
        <p:txBody>
          <a:bodyPr wrap="square" rtlCol="0">
            <a:spAutoFit/>
          </a:bodyPr>
          <a:lstStyle/>
          <a:p>
            <a:r>
              <a:rPr lang="en-US" sz="2636" dirty="0"/>
              <a:t>I am gleeful</a:t>
            </a:r>
          </a:p>
        </p:txBody>
      </p:sp>
      <p:sp>
        <p:nvSpPr>
          <p:cNvPr id="3" name="Right Brace 2"/>
          <p:cNvSpPr/>
          <p:nvPr/>
        </p:nvSpPr>
        <p:spPr>
          <a:xfrm>
            <a:off x="7239001" y="1283489"/>
            <a:ext cx="952500" cy="3138729"/>
          </a:xfrm>
          <a:prstGeom prst="rightBrace">
            <a:avLst>
              <a:gd name="adj1" fmla="val 64333"/>
              <a:gd name="adj2" fmla="val 50000"/>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4" name="TextBox 3"/>
          <p:cNvSpPr txBox="1"/>
          <p:nvPr/>
        </p:nvSpPr>
        <p:spPr>
          <a:xfrm>
            <a:off x="8307805" y="2602053"/>
            <a:ext cx="1588961" cy="461665"/>
          </a:xfrm>
          <a:prstGeom prst="rect">
            <a:avLst/>
          </a:prstGeom>
          <a:noFill/>
        </p:spPr>
        <p:txBody>
          <a:bodyPr wrap="none" rtlCol="0">
            <a:spAutoFit/>
          </a:bodyPr>
          <a:lstStyle/>
          <a:p>
            <a:r>
              <a:rPr lang="en-US" sz="2400" dirty="0"/>
              <a:t>training set</a:t>
            </a:r>
          </a:p>
        </p:txBody>
      </p:sp>
      <p:sp>
        <p:nvSpPr>
          <p:cNvPr id="75" name="Right Brace 74"/>
          <p:cNvSpPr/>
          <p:nvPr/>
        </p:nvSpPr>
        <p:spPr>
          <a:xfrm>
            <a:off x="7239001" y="5013005"/>
            <a:ext cx="952500" cy="1230291"/>
          </a:xfrm>
          <a:prstGeom prst="rightBrace">
            <a:avLst>
              <a:gd name="adj1" fmla="val 17624"/>
              <a:gd name="adj2" fmla="val 50000"/>
            </a:avLst>
          </a:prstGeom>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76" name="TextBox 75"/>
          <p:cNvSpPr txBox="1"/>
          <p:nvPr/>
        </p:nvSpPr>
        <p:spPr>
          <a:xfrm>
            <a:off x="8307805" y="5397318"/>
            <a:ext cx="1101135" cy="461665"/>
          </a:xfrm>
          <a:prstGeom prst="rect">
            <a:avLst/>
          </a:prstGeom>
          <a:noFill/>
        </p:spPr>
        <p:txBody>
          <a:bodyPr wrap="none" rtlCol="0">
            <a:spAutoFit/>
          </a:bodyPr>
          <a:lstStyle/>
          <a:p>
            <a:r>
              <a:rPr lang="en-US" sz="2400" dirty="0"/>
              <a:t>test set</a:t>
            </a:r>
          </a:p>
        </p:txBody>
      </p:sp>
      <p:sp>
        <p:nvSpPr>
          <p:cNvPr id="5" name="TextBox 4"/>
          <p:cNvSpPr txBox="1"/>
          <p:nvPr/>
        </p:nvSpPr>
        <p:spPr>
          <a:xfrm>
            <a:off x="6202645" y="5003266"/>
            <a:ext cx="303288" cy="1323439"/>
          </a:xfrm>
          <a:prstGeom prst="rect">
            <a:avLst/>
          </a:prstGeom>
          <a:noFill/>
        </p:spPr>
        <p:txBody>
          <a:bodyPr wrap="none" rtlCol="0">
            <a:spAutoFit/>
          </a:bodyPr>
          <a:lstStyle/>
          <a:p>
            <a:r>
              <a:rPr lang="en-US" sz="2000" b="1" dirty="0">
                <a:solidFill>
                  <a:schemeClr val="accent2"/>
                </a:solidFill>
              </a:rPr>
              <a:t>?</a:t>
            </a:r>
          </a:p>
          <a:p>
            <a:r>
              <a:rPr lang="en-US" sz="2000" b="1" dirty="0">
                <a:solidFill>
                  <a:schemeClr val="accent2"/>
                </a:solidFill>
              </a:rPr>
              <a:t>?</a:t>
            </a:r>
          </a:p>
          <a:p>
            <a:r>
              <a:rPr lang="en-US" sz="2000" b="1" dirty="0">
                <a:solidFill>
                  <a:schemeClr val="accent2"/>
                </a:solidFill>
              </a:rPr>
              <a:t>?</a:t>
            </a:r>
          </a:p>
          <a:p>
            <a:r>
              <a:rPr lang="en-US" sz="2000" b="1" dirty="0">
                <a:solidFill>
                  <a:schemeClr val="accent2"/>
                </a:solidFill>
              </a:rPr>
              <a:t>?</a:t>
            </a:r>
          </a:p>
        </p:txBody>
      </p:sp>
      <p:pic>
        <p:nvPicPr>
          <p:cNvPr id="9" name="Audio 8">
            <a:hlinkClick r:id="" action="ppaction://media"/>
            <a:extLst>
              <a:ext uri="{FF2B5EF4-FFF2-40B4-BE49-F238E27FC236}">
                <a16:creationId xmlns:a16="http://schemas.microsoft.com/office/drawing/2014/main" id="{904C94FE-95F8-2B4D-AFB1-5736AAEF874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42978576"/>
      </p:ext>
    </p:extLst>
  </p:cSld>
  <p:clrMapOvr>
    <a:masterClrMapping/>
  </p:clrMapOvr>
  <mc:AlternateContent xmlns:mc="http://schemas.openxmlformats.org/markup-compatibility/2006">
    <mc:Choice xmlns:p14="http://schemas.microsoft.com/office/powerpoint/2010/main" Requires="p14">
      <p:transition spd="slow" p14:dur="2000" advTm="43815"/>
    </mc:Choice>
    <mc:Fallback>
      <p:transition spd="slow" advTm="43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3: Take the AVERAGE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4660309"/>
            <a:ext cx="6245524" cy="749475"/>
          </a:xfrm>
          <a:prstGeom prst="rect">
            <a:avLst/>
          </a:prstGeom>
          <a:noFill/>
          <a:ln w="38100">
            <a:solidFill>
              <a:schemeClr val="accent5"/>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6" y="4804214"/>
            <a:ext cx="714106" cy="461665"/>
          </a:xfrm>
          <a:prstGeom prst="rect">
            <a:avLst/>
          </a:prstGeom>
          <a:noFill/>
        </p:spPr>
        <p:txBody>
          <a:bodyPr wrap="none" rtlCol="0">
            <a:spAutoFit/>
          </a:bodyPr>
          <a:lstStyle/>
          <a:p>
            <a:r>
              <a:rPr lang="en-US" sz="2400" dirty="0">
                <a:solidFill>
                  <a:schemeClr val="accent5"/>
                </a:solidFill>
              </a:rPr>
              <a:t>AVG</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266912" y="5035047"/>
            <a:ext cx="1291822" cy="3"/>
          </a:xfrm>
          <a:prstGeom prst="straightConnector1">
            <a:avLst/>
          </a:prstGeom>
          <a:ln>
            <a:solidFill>
              <a:schemeClr val="accent5"/>
            </a:solidFill>
            <a:tailEnd type="triangle"/>
          </a:ln>
        </p:spPr>
        <p:style>
          <a:lnRef idx="3">
            <a:schemeClr val="accent2"/>
          </a:lnRef>
          <a:fillRef idx="0">
            <a:schemeClr val="accent2"/>
          </a:fillRef>
          <a:effectRef idx="2">
            <a:schemeClr val="accent2"/>
          </a:effectRef>
          <a:fontRef idx="minor">
            <a:schemeClr val="tx1"/>
          </a:fontRef>
        </p:style>
      </p:cxnSp>
      <p:sp>
        <p:nvSpPr>
          <p:cNvPr id="21" name="Rectangle 20"/>
          <p:cNvSpPr/>
          <p:nvPr/>
        </p:nvSpPr>
        <p:spPr>
          <a:xfrm>
            <a:off x="10558732" y="5317639"/>
            <a:ext cx="845389" cy="104405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51321630-97BF-334D-B6EC-BA06A63B1D1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21714848"/>
      </p:ext>
    </p:extLst>
  </p:cSld>
  <p:clrMapOvr>
    <a:masterClrMapping/>
  </p:clrMapOvr>
  <mc:AlternateContent xmlns:mc="http://schemas.openxmlformats.org/markup-compatibility/2006">
    <mc:Choice xmlns:p14="http://schemas.microsoft.com/office/powerpoint/2010/main" Requires="p14">
      <p:transition spd="slow" p14:dur="2000" advTm="2238"/>
    </mc:Choice>
    <mc:Fallback>
      <p:transition spd="slow" advTm="2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3: Take the AVERAGE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5177893"/>
            <a:ext cx="6245524" cy="749475"/>
          </a:xfrm>
          <a:prstGeom prst="rect">
            <a:avLst/>
          </a:prstGeom>
          <a:noFill/>
          <a:ln w="38100">
            <a:solidFill>
              <a:schemeClr val="accent5"/>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6" y="5321797"/>
            <a:ext cx="714106" cy="461665"/>
          </a:xfrm>
          <a:prstGeom prst="rect">
            <a:avLst/>
          </a:prstGeom>
          <a:noFill/>
        </p:spPr>
        <p:txBody>
          <a:bodyPr wrap="none" rtlCol="0">
            <a:spAutoFit/>
          </a:bodyPr>
          <a:lstStyle/>
          <a:p>
            <a:r>
              <a:rPr lang="en-US" sz="2400" dirty="0">
                <a:solidFill>
                  <a:schemeClr val="accent5"/>
                </a:solidFill>
              </a:rPr>
              <a:t>AVG</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266912" y="5552630"/>
            <a:ext cx="1291822" cy="2"/>
          </a:xfrm>
          <a:prstGeom prst="straightConnector1">
            <a:avLst/>
          </a:prstGeom>
          <a:ln>
            <a:solidFill>
              <a:schemeClr val="accent5"/>
            </a:solidFill>
            <a:tailEnd type="triangle"/>
          </a:ln>
        </p:spPr>
        <p:style>
          <a:lnRef idx="3">
            <a:schemeClr val="accent2"/>
          </a:lnRef>
          <a:fillRef idx="0">
            <a:schemeClr val="accent2"/>
          </a:fillRef>
          <a:effectRef idx="2">
            <a:schemeClr val="accent2"/>
          </a:effectRef>
          <a:fontRef idx="minor">
            <a:schemeClr val="tx1"/>
          </a:fontRef>
        </p:style>
      </p:cxnSp>
      <p:sp>
        <p:nvSpPr>
          <p:cNvPr id="21" name="Rectangle 20"/>
          <p:cNvSpPr/>
          <p:nvPr/>
        </p:nvSpPr>
        <p:spPr>
          <a:xfrm>
            <a:off x="10558732" y="5817968"/>
            <a:ext cx="845389" cy="57823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Audio 3">
            <a:hlinkClick r:id="" action="ppaction://media"/>
            <a:extLst>
              <a:ext uri="{FF2B5EF4-FFF2-40B4-BE49-F238E27FC236}">
                <a16:creationId xmlns:a16="http://schemas.microsoft.com/office/drawing/2014/main" id="{425C762B-BB5C-4444-B136-ACFC832742F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73791186"/>
      </p:ext>
    </p:extLst>
  </p:cSld>
  <p:clrMapOvr>
    <a:masterClrMapping/>
  </p:clrMapOvr>
  <mc:AlternateContent xmlns:mc="http://schemas.openxmlformats.org/markup-compatibility/2006">
    <mc:Choice xmlns:p14="http://schemas.microsoft.com/office/powerpoint/2010/main" Requires="p14">
      <p:transition spd="slow" p14:dur="2000" advTm="1984"/>
    </mc:Choice>
    <mc:Fallback>
      <p:transition spd="slow" advTm="19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3600" dirty="0"/>
              <a:t>VSWEM Step 3: Take the AVERAGE over the </a:t>
            </a:r>
            <a:br>
              <a:rPr lang="en-US" sz="3600" dirty="0"/>
            </a:br>
            <a:r>
              <a:rPr lang="en-US" sz="3600" dirty="0"/>
              <a:t>sentence for each embedding dimension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3" name="Rectangle 2"/>
          <p:cNvSpPr/>
          <p:nvPr/>
        </p:nvSpPr>
        <p:spPr>
          <a:xfrm>
            <a:off x="2173858" y="5678224"/>
            <a:ext cx="6245524" cy="749475"/>
          </a:xfrm>
          <a:prstGeom prst="rect">
            <a:avLst/>
          </a:prstGeom>
          <a:noFill/>
          <a:ln w="38100">
            <a:solidFill>
              <a:schemeClr val="accent5"/>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2" name="TextBox 11"/>
          <p:cNvSpPr txBox="1"/>
          <p:nvPr/>
        </p:nvSpPr>
        <p:spPr>
          <a:xfrm>
            <a:off x="8552806" y="5822128"/>
            <a:ext cx="714106" cy="461665"/>
          </a:xfrm>
          <a:prstGeom prst="rect">
            <a:avLst/>
          </a:prstGeom>
          <a:noFill/>
        </p:spPr>
        <p:txBody>
          <a:bodyPr wrap="none" rtlCol="0">
            <a:spAutoFit/>
          </a:bodyPr>
          <a:lstStyle/>
          <a:p>
            <a:r>
              <a:rPr lang="en-US" sz="2400" dirty="0">
                <a:solidFill>
                  <a:schemeClr val="accent5"/>
                </a:solidFill>
              </a:rPr>
              <a:t>AVG</a:t>
            </a:r>
          </a:p>
        </p:txBody>
      </p:sp>
      <p:graphicFrame>
        <p:nvGraphicFramePr>
          <p:cNvPr id="19" name="Table 18"/>
          <p:cNvGraphicFramePr>
            <a:graphicFrameLocks noGrp="1"/>
          </p:cNvGraphicFramePr>
          <p:nvPr/>
        </p:nvGraphicFramePr>
        <p:xfrm>
          <a:off x="10690165"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8" name="Straight Arrow Connector 17"/>
          <p:cNvCxnSpPr>
            <a:stCxn id="12" idx="3"/>
          </p:cNvCxnSpPr>
          <p:nvPr/>
        </p:nvCxnSpPr>
        <p:spPr>
          <a:xfrm>
            <a:off x="9266912" y="6052961"/>
            <a:ext cx="1291822" cy="2"/>
          </a:xfrm>
          <a:prstGeom prst="straightConnector1">
            <a:avLst/>
          </a:prstGeom>
          <a:ln>
            <a:solidFill>
              <a:schemeClr val="accent5"/>
            </a:solidFill>
            <a:tailEnd type="triangle"/>
          </a:ln>
        </p:spPr>
        <p:style>
          <a:lnRef idx="3">
            <a:schemeClr val="accent2"/>
          </a:lnRef>
          <a:fillRef idx="0">
            <a:schemeClr val="accent2"/>
          </a:fillRef>
          <a:effectRef idx="2">
            <a:schemeClr val="accent2"/>
          </a:effectRef>
          <a:fontRef idx="minor">
            <a:schemeClr val="tx1"/>
          </a:fontRef>
        </p:style>
      </p:cxnSp>
      <p:pic>
        <p:nvPicPr>
          <p:cNvPr id="4" name="Audio 3">
            <a:hlinkClick r:id="" action="ppaction://media"/>
            <a:extLst>
              <a:ext uri="{FF2B5EF4-FFF2-40B4-BE49-F238E27FC236}">
                <a16:creationId xmlns:a16="http://schemas.microsoft.com/office/drawing/2014/main" id="{140C7602-C7E7-5043-AABA-4018785CDC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57797783"/>
      </p:ext>
    </p:extLst>
  </p:cSld>
  <p:clrMapOvr>
    <a:masterClrMapping/>
  </p:clrMapOvr>
  <mc:AlternateContent xmlns:mc="http://schemas.openxmlformats.org/markup-compatibility/2006">
    <mc:Choice xmlns:p14="http://schemas.microsoft.com/office/powerpoint/2010/main" Requires="p14">
      <p:transition spd="slow" p14:dur="2000" advTm="7740"/>
    </mc:Choice>
    <mc:Fallback>
      <p:transition spd="slow" advTm="77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5811864" y="0"/>
            <a:ext cx="6380136" cy="1143000"/>
          </a:xfrm>
        </p:spPr>
        <p:txBody>
          <a:bodyPr>
            <a:noAutofit/>
          </a:bodyPr>
          <a:lstStyle/>
          <a:p>
            <a:r>
              <a:rPr lang="en-US" sz="3600" dirty="0"/>
              <a:t>VSWEM Step 4: </a:t>
            </a:r>
            <a:br>
              <a:rPr lang="en-US" sz="3600" dirty="0"/>
            </a:br>
            <a:r>
              <a:rPr lang="en-US" sz="3600" dirty="0"/>
              <a:t>Concatenate MAX and AVG</a:t>
            </a:r>
          </a:p>
        </p:txBody>
      </p:sp>
      <p:graphicFrame>
        <p:nvGraphicFramePr>
          <p:cNvPr id="19" name="Table 18"/>
          <p:cNvGraphicFramePr>
            <a:graphicFrameLocks noGrp="1"/>
          </p:cNvGraphicFramePr>
          <p:nvPr/>
        </p:nvGraphicFramePr>
        <p:xfrm>
          <a:off x="2724035" y="3254009"/>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sp>
        <p:nvSpPr>
          <p:cNvPr id="22" name="TextBox 21"/>
          <p:cNvSpPr txBox="1"/>
          <p:nvPr/>
        </p:nvSpPr>
        <p:spPr>
          <a:xfrm>
            <a:off x="1066119" y="1413234"/>
            <a:ext cx="884601" cy="584775"/>
          </a:xfrm>
          <a:prstGeom prst="rect">
            <a:avLst/>
          </a:prstGeom>
          <a:noFill/>
        </p:spPr>
        <p:txBody>
          <a:bodyPr wrap="none" rtlCol="0">
            <a:spAutoFit/>
          </a:bodyPr>
          <a:lstStyle/>
          <a:p>
            <a:r>
              <a:rPr lang="en-US" sz="3200" dirty="0"/>
              <a:t>max</a:t>
            </a:r>
          </a:p>
        </p:txBody>
      </p:sp>
      <p:sp>
        <p:nvSpPr>
          <p:cNvPr id="21" name="Left Brace 20"/>
          <p:cNvSpPr/>
          <p:nvPr/>
        </p:nvSpPr>
        <p:spPr>
          <a:xfrm>
            <a:off x="1950720" y="3254009"/>
            <a:ext cx="564707" cy="3055927"/>
          </a:xfrm>
          <a:prstGeom prst="leftBrace">
            <a:avLst/>
          </a:prstGeom>
          <a:ln>
            <a:solidFill>
              <a:schemeClr val="tx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graphicFrame>
        <p:nvGraphicFramePr>
          <p:cNvPr id="23" name="Table 22"/>
          <p:cNvGraphicFramePr>
            <a:graphicFrameLocks noGrp="1"/>
          </p:cNvGraphicFramePr>
          <p:nvPr/>
        </p:nvGraphicFramePr>
        <p:xfrm>
          <a:off x="2724035" y="198081"/>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sp>
        <p:nvSpPr>
          <p:cNvPr id="24" name="TextBox 23"/>
          <p:cNvSpPr txBox="1"/>
          <p:nvPr/>
        </p:nvSpPr>
        <p:spPr>
          <a:xfrm>
            <a:off x="1201412" y="4489585"/>
            <a:ext cx="749308" cy="584775"/>
          </a:xfrm>
          <a:prstGeom prst="rect">
            <a:avLst/>
          </a:prstGeom>
          <a:noFill/>
        </p:spPr>
        <p:txBody>
          <a:bodyPr wrap="none" rtlCol="0">
            <a:spAutoFit/>
          </a:bodyPr>
          <a:lstStyle/>
          <a:p>
            <a:r>
              <a:rPr lang="en-US" sz="3200" dirty="0" err="1"/>
              <a:t>avg</a:t>
            </a:r>
            <a:endParaRPr lang="en-US" sz="3200" dirty="0"/>
          </a:p>
        </p:txBody>
      </p:sp>
      <p:sp>
        <p:nvSpPr>
          <p:cNvPr id="25" name="Left Brace 24"/>
          <p:cNvSpPr/>
          <p:nvPr/>
        </p:nvSpPr>
        <p:spPr>
          <a:xfrm>
            <a:off x="1950720" y="198082"/>
            <a:ext cx="564707" cy="3055927"/>
          </a:xfrm>
          <a:prstGeom prst="leftBrace">
            <a:avLst/>
          </a:prstGeom>
          <a:ln>
            <a:solidFill>
              <a:schemeClr val="tx1"/>
            </a:solidFill>
          </a:ln>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26" name="TextBox 25"/>
          <p:cNvSpPr txBox="1"/>
          <p:nvPr/>
        </p:nvSpPr>
        <p:spPr>
          <a:xfrm>
            <a:off x="8632841" y="1726187"/>
            <a:ext cx="3093924" cy="584775"/>
          </a:xfrm>
          <a:prstGeom prst="rect">
            <a:avLst/>
          </a:prstGeom>
          <a:noFill/>
          <a:ln>
            <a:solidFill>
              <a:schemeClr val="tx1"/>
            </a:solidFill>
          </a:ln>
        </p:spPr>
        <p:txBody>
          <a:bodyPr wrap="none" rtlCol="0">
            <a:spAutoFit/>
          </a:bodyPr>
          <a:lstStyle/>
          <a:p>
            <a:r>
              <a:rPr lang="en-US" sz="3200" dirty="0"/>
              <a:t>This is a sentence</a:t>
            </a:r>
          </a:p>
        </p:txBody>
      </p:sp>
      <mc:AlternateContent xmlns:mc="http://schemas.openxmlformats.org/markup-compatibility/2006" xmlns:a14="http://schemas.microsoft.com/office/drawing/2010/main">
        <mc:Choice Requires="a14">
          <p:sp>
            <p:nvSpPr>
              <p:cNvPr id="14" name="TextBox 13"/>
              <p:cNvSpPr txBox="1"/>
              <p:nvPr/>
            </p:nvSpPr>
            <p:spPr>
              <a:xfrm>
                <a:off x="5247159" y="1901960"/>
                <a:ext cx="1955984" cy="1569660"/>
              </a:xfrm>
              <a:prstGeom prst="rect">
                <a:avLst/>
              </a:prstGeom>
              <a:noFill/>
            </p:spPr>
            <p:txBody>
              <a:bodyPr wrap="none" rtlCol="0">
                <a:spAutoFit/>
              </a:bodyPr>
              <a:lstStyle/>
              <a:p>
                <a:pPr algn="ctr"/>
                <a:r>
                  <a:rPr lang="en-US" sz="3200" dirty="0"/>
                  <a:t>Sentence </a:t>
                </a:r>
                <a14:m>
                  <m:oMath xmlns:m="http://schemas.openxmlformats.org/officeDocument/2006/math">
                    <m:r>
                      <a:rPr lang="en-US" sz="3200" i="1" dirty="0">
                        <a:latin typeface="Cambria Math" panose="02040503050406030204" pitchFamily="18" charset="0"/>
                      </a:rPr>
                      <m:t>𝑖</m:t>
                    </m:r>
                  </m:oMath>
                </a14:m>
                <a:endParaRPr lang="en-US" sz="3200" dirty="0"/>
              </a:p>
              <a:p>
                <a:pPr algn="ctr"/>
                <a:endParaRPr lang="en-US" sz="3200" i="1" dirty="0">
                  <a:latin typeface="Cambria Math" panose="02040503050406030204" pitchFamily="18" charset="0"/>
                </a:endParaRPr>
              </a:p>
              <a:p>
                <a:pPr algn="ctr"/>
                <a14:m>
                  <m:oMathPara xmlns:m="http://schemas.openxmlformats.org/officeDocument/2006/math">
                    <m:oMathParaPr>
                      <m:jc m:val="centerGroup"/>
                    </m:oMathParaPr>
                    <m:oMath xmlns:m="http://schemas.openxmlformats.org/officeDocument/2006/math">
                      <m:sSub>
                        <m:sSubPr>
                          <m:ctrlPr>
                            <a:rPr lang="en-US" sz="3200" i="1">
                              <a:latin typeface="Cambria Math" panose="02040503050406030204" pitchFamily="18" charset="0"/>
                            </a:rPr>
                          </m:ctrlPr>
                        </m:sSubPr>
                        <m:e>
                          <m:r>
                            <a:rPr lang="en-US" sz="3200" i="1">
                              <a:latin typeface="Cambria Math" panose="02040503050406030204" pitchFamily="18" charset="0"/>
                            </a:rPr>
                            <m:t>𝑥</m:t>
                          </m:r>
                        </m:e>
                        <m:sub>
                          <m:r>
                            <a:rPr lang="en-US" sz="3200" i="1">
                              <a:latin typeface="Cambria Math" panose="02040503050406030204" pitchFamily="18" charset="0"/>
                            </a:rPr>
                            <m:t>𝑖</m:t>
                          </m:r>
                        </m:sub>
                      </m:sSub>
                    </m:oMath>
                  </m:oMathPara>
                </a14:m>
                <a:endParaRPr lang="en-US" sz="3200" dirty="0"/>
              </a:p>
            </p:txBody>
          </p:sp>
        </mc:Choice>
        <mc:Fallback xmlns="">
          <p:sp>
            <p:nvSpPr>
              <p:cNvPr id="14" name="TextBox 13"/>
              <p:cNvSpPr txBox="1">
                <a:spLocks noRot="1" noChangeAspect="1" noMove="1" noResize="1" noEditPoints="1" noAdjustHandles="1" noChangeArrowheads="1" noChangeShapeType="1" noTextEdit="1"/>
              </p:cNvSpPr>
              <p:nvPr/>
            </p:nvSpPr>
            <p:spPr>
              <a:xfrm>
                <a:off x="5247159" y="1901960"/>
                <a:ext cx="1955984" cy="1569660"/>
              </a:xfrm>
              <a:prstGeom prst="rect">
                <a:avLst/>
              </a:prstGeom>
              <a:blipFill>
                <a:blip r:embed="rId5"/>
                <a:stretch>
                  <a:fillRect l="-7742" t="-4800" r="-645" b="-2400"/>
                </a:stretch>
              </a:blipFill>
            </p:spPr>
            <p:txBody>
              <a:bodyPr/>
              <a:lstStyle/>
              <a:p>
                <a:r>
                  <a:rPr lang="en-US">
                    <a:noFill/>
                  </a:rPr>
                  <a:t> </a:t>
                </a:r>
              </a:p>
            </p:txBody>
          </p:sp>
        </mc:Fallback>
      </mc:AlternateContent>
      <p:cxnSp>
        <p:nvCxnSpPr>
          <p:cNvPr id="28" name="Straight Arrow Connector 27"/>
          <p:cNvCxnSpPr/>
          <p:nvPr/>
        </p:nvCxnSpPr>
        <p:spPr>
          <a:xfrm flipV="1">
            <a:off x="7359395" y="2018574"/>
            <a:ext cx="1118179" cy="193809"/>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p:nvPr/>
        </p:nvCxnSpPr>
        <p:spPr>
          <a:xfrm flipH="1">
            <a:off x="4014062" y="3254007"/>
            <a:ext cx="1797804"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6" name="TextBox 35"/>
          <p:cNvSpPr txBox="1"/>
          <p:nvPr/>
        </p:nvSpPr>
        <p:spPr>
          <a:xfrm>
            <a:off x="5247159" y="4029561"/>
            <a:ext cx="4649492" cy="1815882"/>
          </a:xfrm>
          <a:prstGeom prst="rect">
            <a:avLst/>
          </a:prstGeom>
          <a:noFill/>
        </p:spPr>
        <p:txBody>
          <a:bodyPr wrap="square" rtlCol="0">
            <a:spAutoFit/>
          </a:bodyPr>
          <a:lstStyle/>
          <a:p>
            <a:r>
              <a:rPr lang="en-US" sz="2800" u="sng" dirty="0">
                <a:solidFill>
                  <a:schemeClr val="accent2"/>
                </a:solidFill>
              </a:rPr>
              <a:t>Question</a:t>
            </a:r>
            <a:r>
              <a:rPr lang="en-US" sz="2800" dirty="0">
                <a:solidFill>
                  <a:schemeClr val="accent2"/>
                </a:solidFill>
              </a:rPr>
              <a:t>:</a:t>
            </a:r>
          </a:p>
          <a:p>
            <a:endParaRPr lang="en-US" sz="2800" dirty="0">
              <a:solidFill>
                <a:schemeClr val="accent2"/>
              </a:solidFill>
            </a:endParaRPr>
          </a:p>
          <a:p>
            <a:r>
              <a:rPr lang="en-US" sz="2800" dirty="0">
                <a:solidFill>
                  <a:schemeClr val="accent2"/>
                </a:solidFill>
              </a:rPr>
              <a:t>What information are we </a:t>
            </a:r>
            <a:r>
              <a:rPr lang="en-US" sz="2800" i="1" dirty="0">
                <a:solidFill>
                  <a:schemeClr val="accent2"/>
                </a:solidFill>
              </a:rPr>
              <a:t>losing</a:t>
            </a:r>
            <a:r>
              <a:rPr lang="en-US" sz="2800" dirty="0">
                <a:solidFill>
                  <a:schemeClr val="accent2"/>
                </a:solidFill>
              </a:rPr>
              <a:t> when we do this?</a:t>
            </a:r>
          </a:p>
        </p:txBody>
      </p:sp>
      <p:pic>
        <p:nvPicPr>
          <p:cNvPr id="3" name="Audio 2">
            <a:hlinkClick r:id="" action="ppaction://media"/>
            <a:extLst>
              <a:ext uri="{FF2B5EF4-FFF2-40B4-BE49-F238E27FC236}">
                <a16:creationId xmlns:a16="http://schemas.microsoft.com/office/drawing/2014/main" id="{691B6AF7-2B14-7B4E-9D0C-CA77C0FBEF2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86709166"/>
      </p:ext>
    </p:extLst>
  </p:cSld>
  <p:clrMapOvr>
    <a:masterClrMapping/>
  </p:clrMapOvr>
  <mc:AlternateContent xmlns:mc="http://schemas.openxmlformats.org/markup-compatibility/2006">
    <mc:Choice xmlns:p14="http://schemas.microsoft.com/office/powerpoint/2010/main" Requires="p14">
      <p:transition spd="slow" p14:dur="2000" advTm="120928"/>
    </mc:Choice>
    <mc:Fallback>
      <p:transition spd="slow" advTm="120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r>
              <a:rPr lang="en-US" sz="4000" dirty="0"/>
              <a:t>Much more complex models…</a:t>
            </a:r>
          </a:p>
        </p:txBody>
      </p:sp>
      <p:sp>
        <p:nvSpPr>
          <p:cNvPr id="3" name="Content Placeholder 2">
            <a:extLst>
              <a:ext uri="{FF2B5EF4-FFF2-40B4-BE49-F238E27FC236}">
                <a16:creationId xmlns:a16="http://schemas.microsoft.com/office/drawing/2014/main" id="{51322223-D0C8-6644-A01C-7C0BE1C48093}"/>
              </a:ext>
            </a:extLst>
          </p:cNvPr>
          <p:cNvSpPr>
            <a:spLocks noGrp="1"/>
          </p:cNvSpPr>
          <p:nvPr>
            <p:ph idx="1"/>
          </p:nvPr>
        </p:nvSpPr>
        <p:spPr>
          <a:xfrm>
            <a:off x="609600" y="708298"/>
            <a:ext cx="10972800" cy="1402711"/>
          </a:xfrm>
        </p:spPr>
        <p:txBody>
          <a:bodyPr>
            <a:normAutofit/>
          </a:bodyPr>
          <a:lstStyle/>
          <a:p>
            <a:r>
              <a:rPr lang="en-US" sz="2400" dirty="0"/>
              <a:t>Look up words individually to obtain their vectors</a:t>
            </a:r>
          </a:p>
          <a:p>
            <a:r>
              <a:rPr lang="en-US" sz="2400" dirty="0"/>
              <a:t>Construct a sequence of vectors</a:t>
            </a:r>
          </a:p>
          <a:p>
            <a:r>
              <a:rPr lang="en-US" sz="2400" dirty="0"/>
              <a:t>Then, apply an NN-based model designed for sequences (e.g. transformer, RNN)</a:t>
            </a:r>
          </a:p>
        </p:txBody>
      </p:sp>
      <p:sp>
        <p:nvSpPr>
          <p:cNvPr id="5" name="TextBox 4"/>
          <p:cNvSpPr txBox="1"/>
          <p:nvPr/>
        </p:nvSpPr>
        <p:spPr>
          <a:xfrm>
            <a:off x="2391168" y="2249293"/>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1"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9"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7"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sz="1300"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9" name="TextBox 18">
            <a:extLst>
              <a:ext uri="{FF2B5EF4-FFF2-40B4-BE49-F238E27FC236}">
                <a16:creationId xmlns:a16="http://schemas.microsoft.com/office/drawing/2014/main" id="{CC32AC06-632F-43A5-BCC3-B6853BF55ED1}"/>
              </a:ext>
            </a:extLst>
          </p:cNvPr>
          <p:cNvSpPr txBox="1"/>
          <p:nvPr/>
        </p:nvSpPr>
        <p:spPr>
          <a:xfrm>
            <a:off x="609602" y="4259199"/>
            <a:ext cx="543479" cy="522772"/>
          </a:xfrm>
          <a:prstGeom prst="rect">
            <a:avLst/>
          </a:prstGeom>
          <a:noFill/>
        </p:spPr>
        <p:txBody>
          <a:bodyPr wrap="square" rtlCol="0">
            <a:spAutoFit/>
          </a:bodyPr>
          <a:lstStyle/>
          <a:p>
            <a:r>
              <a:rPr lang="en-US" sz="2797" i="1" dirty="0">
                <a:solidFill>
                  <a:schemeClr val="accent1"/>
                </a:solidFill>
                <a:latin typeface="Times New Roman" panose="02020603050405020304" pitchFamily="18" charset="0"/>
                <a:cs typeface="Times New Roman" panose="02020603050405020304" pitchFamily="18" charset="0"/>
              </a:rPr>
              <a:t>x</a:t>
            </a:r>
            <a:r>
              <a:rPr lang="en-US" sz="2797" i="1" baseline="-25000" dirty="0">
                <a:solidFill>
                  <a:schemeClr val="accent1"/>
                </a:solidFill>
                <a:latin typeface="Times New Roman" panose="02020603050405020304" pitchFamily="18" charset="0"/>
                <a:cs typeface="Times New Roman" panose="02020603050405020304" pitchFamily="18" charset="0"/>
              </a:rPr>
              <a:t>i</a:t>
            </a:r>
            <a:endParaRPr lang="en-US" sz="2797" baseline="-25000" dirty="0">
              <a:solidFill>
                <a:schemeClr val="accent1"/>
              </a:solidFill>
              <a:latin typeface="Times New Roman" panose="02020603050405020304" pitchFamily="18" charset="0"/>
              <a:cs typeface="Times New Roman" panose="02020603050405020304" pitchFamily="18" charset="0"/>
            </a:endParaRPr>
          </a:p>
        </p:txBody>
      </p:sp>
      <p:sp>
        <p:nvSpPr>
          <p:cNvPr id="21" name="Rectangle 20"/>
          <p:cNvSpPr/>
          <p:nvPr/>
        </p:nvSpPr>
        <p:spPr>
          <a:xfrm>
            <a:off x="2105188" y="3184585"/>
            <a:ext cx="6362409" cy="3194775"/>
          </a:xfrm>
          <a:prstGeom prst="rect">
            <a:avLst/>
          </a:prstGeom>
          <a:noFill/>
          <a:ln>
            <a:solidFill>
              <a:schemeClr val="tx2">
                <a:lumMod val="40000"/>
                <a:lumOff val="60000"/>
              </a:schemeClr>
            </a:solidFill>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cxnSp>
        <p:nvCxnSpPr>
          <p:cNvPr id="23" name="Straight Connector 22"/>
          <p:cNvCxnSpPr>
            <a:stCxn id="19" idx="3"/>
          </p:cNvCxnSpPr>
          <p:nvPr/>
        </p:nvCxnSpPr>
        <p:spPr>
          <a:xfrm>
            <a:off x="1153081" y="4520585"/>
            <a:ext cx="952106" cy="3"/>
          </a:xfrm>
          <a:prstGeom prst="line">
            <a:avLst/>
          </a:prstGeom>
          <a:ln>
            <a:solidFill>
              <a:schemeClr val="tx2">
                <a:lumMod val="40000"/>
                <a:lumOff val="60000"/>
              </a:schemeClr>
            </a:solidFill>
            <a:prstDash val="dash"/>
          </a:ln>
        </p:spPr>
        <p:style>
          <a:lnRef idx="2">
            <a:schemeClr val="accent1"/>
          </a:lnRef>
          <a:fillRef idx="0">
            <a:schemeClr val="accent1"/>
          </a:fillRef>
          <a:effectRef idx="1">
            <a:schemeClr val="accent1"/>
          </a:effectRef>
          <a:fontRef idx="minor">
            <a:schemeClr val="tx1"/>
          </a:fontRef>
        </p:style>
      </p:cxnSp>
      <p:pic>
        <p:nvPicPr>
          <p:cNvPr id="4" name="Audio 3">
            <a:hlinkClick r:id="" action="ppaction://media"/>
            <a:extLst>
              <a:ext uri="{FF2B5EF4-FFF2-40B4-BE49-F238E27FC236}">
                <a16:creationId xmlns:a16="http://schemas.microsoft.com/office/drawing/2014/main" id="{C67B021E-621E-5F4A-A951-1C53596D92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84646841"/>
      </p:ext>
    </p:extLst>
  </p:cSld>
  <p:clrMapOvr>
    <a:masterClrMapping/>
  </p:clrMapOvr>
  <mc:AlternateContent xmlns:mc="http://schemas.openxmlformats.org/markup-compatibility/2006">
    <mc:Choice xmlns:p14="http://schemas.microsoft.com/office/powerpoint/2010/main" Requires="p14">
      <p:transition spd="slow" p14:dur="2000" advTm="29202"/>
    </mc:Choice>
    <mc:Fallback>
      <p:transition spd="slow" advTm="29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29CB927-EC0E-3446-BA82-0CB3A3013532}"/>
              </a:ext>
            </a:extLst>
          </p:cNvPr>
          <p:cNvSpPr/>
          <p:nvPr/>
        </p:nvSpPr>
        <p:spPr>
          <a:xfrm>
            <a:off x="4441445" y="1358272"/>
            <a:ext cx="7445755" cy="4832092"/>
          </a:xfrm>
          <a:prstGeom prst="rect">
            <a:avLst/>
          </a:prstGeom>
        </p:spPr>
        <p:txBody>
          <a:bodyPr wrap="square">
            <a:spAutoFit/>
          </a:bodyPr>
          <a:lstStyle/>
          <a:p>
            <a:pPr fontAlgn="base"/>
            <a:r>
              <a:rPr lang="en-US" sz="1400" b="1" cap="all" dirty="0">
                <a:latin typeface="Helvetica Neue" panose="02000503000000020004" pitchFamily="2" charset="0"/>
                <a:ea typeface="Helvetica Neue" panose="02000503000000020004" pitchFamily="2" charset="0"/>
                <a:cs typeface="Helvetica Neue" panose="02000503000000020004" pitchFamily="2" charset="0"/>
              </a:rPr>
              <a:t>MODEL COMPLETION (MACHINE-WRITTEN, FIRST TRY)</a:t>
            </a:r>
          </a:p>
          <a:p>
            <a:pPr fontAlgn="base"/>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400" dirty="0">
                <a:latin typeface="Helvetica Neue" panose="02000503000000020004" pitchFamily="2" charset="0"/>
                <a:ea typeface="Helvetica Neue" panose="02000503000000020004" pitchFamily="2" charset="0"/>
                <a:cs typeface="Helvetica Neue" panose="02000503000000020004" pitchFamily="2" charset="0"/>
              </a:rPr>
              <a:t>The incident occurred on the downtown train line, which runs from Covington and Ashland stations.</a:t>
            </a:r>
          </a:p>
          <a:p>
            <a:pPr fontAlgn="base"/>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400" dirty="0">
                <a:latin typeface="Helvetica Neue" panose="02000503000000020004" pitchFamily="2" charset="0"/>
                <a:ea typeface="Helvetica Neue" panose="02000503000000020004" pitchFamily="2" charset="0"/>
                <a:cs typeface="Helvetica Neue" panose="02000503000000020004" pitchFamily="2" charset="0"/>
              </a:rPr>
              <a:t>In an email to Ohio news outlets, the U.S. Department of Energy said it is working with the Federal Railroad Administration to find the thief.</a:t>
            </a:r>
          </a:p>
          <a:p>
            <a:pPr fontAlgn="base"/>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400" dirty="0">
                <a:latin typeface="Helvetica Neue" panose="02000503000000020004" pitchFamily="2" charset="0"/>
                <a:ea typeface="Helvetica Neue" panose="02000503000000020004" pitchFamily="2" charset="0"/>
                <a:cs typeface="Helvetica Neue" panose="02000503000000020004" pitchFamily="2" charset="0"/>
              </a:rPr>
              <a:t>“The theft of this nuclear material will have significant negative consequences on public and environmental health, our workforce and the economy of our nation,” said Tom Hicks, the U.S. Energy Secretary, in a statement. “Our top priority is to secure the theft and ensure it doesn’t happen again.”</a:t>
            </a:r>
          </a:p>
          <a:p>
            <a:pPr fontAlgn="base"/>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400" dirty="0">
                <a:latin typeface="Helvetica Neue" panose="02000503000000020004" pitchFamily="2" charset="0"/>
                <a:ea typeface="Helvetica Neue" panose="02000503000000020004" pitchFamily="2" charset="0"/>
                <a:cs typeface="Helvetica Neue" panose="02000503000000020004" pitchFamily="2" charset="0"/>
              </a:rPr>
              <a:t>The stolen material was taken from the University of Cincinnati’s Research Triangle Park nuclear research site, according to a news release from Department officials.</a:t>
            </a:r>
          </a:p>
          <a:p>
            <a:pPr fontAlgn="base"/>
            <a:r>
              <a:rPr lang="en-US" sz="1400" dirty="0">
                <a:latin typeface="Helvetica Neue" panose="02000503000000020004" pitchFamily="2" charset="0"/>
                <a:ea typeface="Helvetica Neue" panose="02000503000000020004" pitchFamily="2" charset="0"/>
                <a:cs typeface="Helvetica Neue" panose="02000503000000020004" pitchFamily="2" charset="0"/>
              </a:rPr>
              <a:t>The Nuclear Regulatory Commission did not immediately release any information.</a:t>
            </a:r>
          </a:p>
          <a:p>
            <a:pPr fontAlgn="base"/>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400" dirty="0">
                <a:latin typeface="Helvetica Neue" panose="02000503000000020004" pitchFamily="2" charset="0"/>
                <a:ea typeface="Helvetica Neue" panose="02000503000000020004" pitchFamily="2" charset="0"/>
                <a:cs typeface="Helvetica Neue" panose="02000503000000020004" pitchFamily="2" charset="0"/>
              </a:rPr>
              <a:t>According to the release, the U.S. Department of Energy’s Office of Nuclear Material Safety and Security is leading that team’s investigation.</a:t>
            </a:r>
          </a:p>
          <a:p>
            <a:pPr fontAlgn="base"/>
            <a:endParaRPr lang="en-US" sz="14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400" dirty="0">
                <a:latin typeface="Helvetica Neue" panose="02000503000000020004" pitchFamily="2" charset="0"/>
                <a:ea typeface="Helvetica Neue" panose="02000503000000020004" pitchFamily="2" charset="0"/>
                <a:cs typeface="Helvetica Neue" panose="02000503000000020004" pitchFamily="2" charset="0"/>
              </a:rPr>
              <a:t>“The safety of people, the environment and the nation’s nuclear stockpile is our highest priority,” Hicks said. “We will get to the bottom of this and make no excuses.</a:t>
            </a:r>
          </a:p>
        </p:txBody>
      </p:sp>
      <p:sp>
        <p:nvSpPr>
          <p:cNvPr id="3" name="Rectangle 2">
            <a:extLst>
              <a:ext uri="{FF2B5EF4-FFF2-40B4-BE49-F238E27FC236}">
                <a16:creationId xmlns:a16="http://schemas.microsoft.com/office/drawing/2014/main" id="{2B98FB9E-0220-F34D-8519-58B10DA37D8A}"/>
              </a:ext>
            </a:extLst>
          </p:cNvPr>
          <p:cNvSpPr/>
          <p:nvPr/>
        </p:nvSpPr>
        <p:spPr>
          <a:xfrm>
            <a:off x="424875" y="1358272"/>
            <a:ext cx="2844800" cy="1600438"/>
          </a:xfrm>
          <a:prstGeom prst="rect">
            <a:avLst/>
          </a:prstGeom>
        </p:spPr>
        <p:txBody>
          <a:bodyPr wrap="square">
            <a:spAutoFit/>
          </a:bodyPr>
          <a:lstStyle/>
          <a:p>
            <a:pPr fontAlgn="base"/>
            <a:r>
              <a:rPr lang="en-US" sz="1400" b="1" cap="all" dirty="0">
                <a:latin typeface="Helvetica Neue" panose="02000503000000020004" pitchFamily="2" charset="0"/>
                <a:ea typeface="Helvetica Neue" panose="02000503000000020004" pitchFamily="2" charset="0"/>
                <a:cs typeface="Helvetica Neue" panose="02000503000000020004" pitchFamily="2" charset="0"/>
              </a:rPr>
              <a:t>SYSTEM PROMPT (HUMAN-WRITTEN)</a:t>
            </a:r>
          </a:p>
          <a:p>
            <a:pPr fontAlgn="base"/>
            <a:endParaRPr lang="en-US" sz="1400" i="1"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400" i="1" dirty="0">
                <a:latin typeface="Helvetica Neue" panose="02000503000000020004" pitchFamily="2" charset="0"/>
                <a:ea typeface="Helvetica Neue" panose="02000503000000020004" pitchFamily="2" charset="0"/>
                <a:cs typeface="Helvetica Neue" panose="02000503000000020004" pitchFamily="2" charset="0"/>
              </a:rPr>
              <a:t>A train carriage containing controlled nuclear materials was stolen in Cincinnati today. Its whereabouts are unknown.</a:t>
            </a:r>
          </a:p>
        </p:txBody>
      </p:sp>
      <p:sp>
        <p:nvSpPr>
          <p:cNvPr id="4" name="Rectangle 3">
            <a:extLst>
              <a:ext uri="{FF2B5EF4-FFF2-40B4-BE49-F238E27FC236}">
                <a16:creationId xmlns:a16="http://schemas.microsoft.com/office/drawing/2014/main" id="{C2CD7BA3-28DB-0E47-8EDD-72FF45B5975C}"/>
              </a:ext>
            </a:extLst>
          </p:cNvPr>
          <p:cNvSpPr/>
          <p:nvPr/>
        </p:nvSpPr>
        <p:spPr>
          <a:xfrm>
            <a:off x="424876" y="5236257"/>
            <a:ext cx="2863273" cy="954107"/>
          </a:xfrm>
          <a:prstGeom prst="rect">
            <a:avLst/>
          </a:prstGeom>
        </p:spPr>
        <p:txBody>
          <a:bodyPr wrap="square">
            <a:spAutoFit/>
          </a:bodyPr>
          <a:lstStyle/>
          <a:p>
            <a:pPr fontAlgn="base"/>
            <a:r>
              <a:rPr lang="en-US" sz="1400" b="1" dirty="0">
                <a:latin typeface="Helvetica Neue" panose="02000503000000020004"/>
              </a:rPr>
              <a:t>“Better Language Models</a:t>
            </a:r>
            <a:br>
              <a:rPr lang="en-US" sz="1400" b="1" dirty="0">
                <a:latin typeface="Helvetica Neue" panose="02000503000000020004"/>
              </a:rPr>
            </a:br>
            <a:r>
              <a:rPr lang="en-US" sz="1400" b="1" dirty="0">
                <a:latin typeface="Helvetica Neue" panose="02000503000000020004"/>
              </a:rPr>
              <a:t>and Their Implications”</a:t>
            </a:r>
          </a:p>
          <a:p>
            <a:pPr fontAlgn="base"/>
            <a:r>
              <a:rPr lang="en-US" sz="1400" cap="all" dirty="0">
                <a:latin typeface="Helvetica Neue" panose="02000503000000020004"/>
              </a:rPr>
              <a:t>2/14/19</a:t>
            </a:r>
          </a:p>
          <a:p>
            <a:pPr fontAlgn="base"/>
            <a:r>
              <a:rPr lang="en-US" sz="1400" cap="all" dirty="0" err="1">
                <a:latin typeface="Helvetica Neue" panose="02000503000000020004"/>
              </a:rPr>
              <a:t>OpenAI</a:t>
            </a:r>
            <a:endParaRPr lang="en-US" sz="1400" cap="all" dirty="0">
              <a:latin typeface="Helvetica Neue" panose="02000503000000020004"/>
            </a:endParaRPr>
          </a:p>
        </p:txBody>
      </p:sp>
      <p:sp>
        <p:nvSpPr>
          <p:cNvPr id="6" name="Title 4">
            <a:extLst>
              <a:ext uri="{FF2B5EF4-FFF2-40B4-BE49-F238E27FC236}">
                <a16:creationId xmlns:a16="http://schemas.microsoft.com/office/drawing/2014/main" id="{4CD21619-D80B-4040-9393-F4E8AD158CD7}"/>
              </a:ext>
            </a:extLst>
          </p:cNvPr>
          <p:cNvSpPr txBox="1">
            <a:spLocks/>
          </p:cNvSpPr>
          <p:nvPr/>
        </p:nvSpPr>
        <p:spPr>
          <a:xfrm>
            <a:off x="838200" y="365126"/>
            <a:ext cx="10515600" cy="807629"/>
          </a:xfrm>
          <a:prstGeom prst="rect">
            <a:avLst/>
          </a:prstGeom>
        </p:spPr>
        <p:txBody>
          <a:bodyPr>
            <a:normAutofit fontScale="55000" lnSpcReduction="20000"/>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5333" dirty="0"/>
              <a:t>State of the art NLP models have </a:t>
            </a:r>
            <a:r>
              <a:rPr lang="en-US" sz="5333" i="1" dirty="0"/>
              <a:t>billions</a:t>
            </a:r>
            <a:r>
              <a:rPr lang="en-US" sz="5333" dirty="0"/>
              <a:t> of parameters (up to 1T).</a:t>
            </a:r>
            <a:endParaRPr lang="en-US" sz="4267" dirty="0"/>
          </a:p>
        </p:txBody>
      </p:sp>
      <p:pic>
        <p:nvPicPr>
          <p:cNvPr id="5" name="Audio 4">
            <a:hlinkClick r:id="" action="ppaction://media"/>
            <a:extLst>
              <a:ext uri="{FF2B5EF4-FFF2-40B4-BE49-F238E27FC236}">
                <a16:creationId xmlns:a16="http://schemas.microsoft.com/office/drawing/2014/main" id="{DBE70173-C486-F046-B3B0-5D8AA79CF1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71565109"/>
      </p:ext>
    </p:extLst>
  </p:cSld>
  <p:clrMapOvr>
    <a:masterClrMapping/>
  </p:clrMapOvr>
  <mc:AlternateContent xmlns:mc="http://schemas.openxmlformats.org/markup-compatibility/2006">
    <mc:Choice xmlns:p14="http://schemas.microsoft.com/office/powerpoint/2010/main" Requires="p14">
      <p:transition spd="slow" p14:dur="2000" advTm="38374"/>
    </mc:Choice>
    <mc:Fallback>
      <p:transition spd="slow" advTm="38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0" y="0"/>
            <a:ext cx="12192000" cy="1143000"/>
          </a:xfrm>
        </p:spPr>
        <p:txBody>
          <a:bodyPr>
            <a:noAutofit/>
          </a:bodyPr>
          <a:lstStyle/>
          <a:p>
            <a:pPr algn="ctr"/>
            <a:r>
              <a:rPr lang="en-US" sz="3600" dirty="0"/>
              <a:t>With word vectors, methods for text vs sequences are similar:</a:t>
            </a:r>
            <a:br>
              <a:rPr lang="en-US" sz="3600" dirty="0"/>
            </a:br>
            <a:br>
              <a:rPr lang="en-US" sz="3600" dirty="0"/>
            </a:br>
            <a:r>
              <a:rPr lang="en-US" sz="3600" dirty="0"/>
              <a:t>A sequence of word vectors…</a:t>
            </a:r>
          </a:p>
        </p:txBody>
      </p:sp>
      <p:sp>
        <p:nvSpPr>
          <p:cNvPr id="5" name="TextBox 4"/>
          <p:cNvSpPr txBox="1"/>
          <p:nvPr/>
        </p:nvSpPr>
        <p:spPr>
          <a:xfrm>
            <a:off x="2391167" y="2249292"/>
            <a:ext cx="7231275" cy="584775"/>
          </a:xfrm>
          <a:prstGeom prst="rect">
            <a:avLst/>
          </a:prstGeom>
          <a:noFill/>
        </p:spPr>
        <p:txBody>
          <a:bodyPr wrap="none" rtlCol="0">
            <a:spAutoFit/>
          </a:bodyPr>
          <a:lstStyle/>
          <a:p>
            <a:r>
              <a:rPr lang="en-US" sz="3200" dirty="0"/>
              <a:t>This 			is 				a 				sentence</a:t>
            </a:r>
          </a:p>
        </p:txBody>
      </p:sp>
      <p:graphicFrame>
        <p:nvGraphicFramePr>
          <p:cNvPr id="7" name="Table 6"/>
          <p:cNvGraphicFramePr>
            <a:graphicFrameLocks noGrp="1"/>
          </p:cNvGraphicFramePr>
          <p:nvPr/>
        </p:nvGraphicFramePr>
        <p:xfrm>
          <a:off x="2307280"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8"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6"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6"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pic>
        <p:nvPicPr>
          <p:cNvPr id="3" name="Audio 2">
            <a:hlinkClick r:id="" action="ppaction://media"/>
            <a:extLst>
              <a:ext uri="{FF2B5EF4-FFF2-40B4-BE49-F238E27FC236}">
                <a16:creationId xmlns:a16="http://schemas.microsoft.com/office/drawing/2014/main" id="{0E282AA2-73FC-D74E-949A-A6FE85F7CA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56684642"/>
      </p:ext>
    </p:extLst>
  </p:cSld>
  <p:clrMapOvr>
    <a:masterClrMapping/>
  </p:clrMapOvr>
  <mc:AlternateContent xmlns:mc="http://schemas.openxmlformats.org/markup-compatibility/2006">
    <mc:Choice xmlns:p14="http://schemas.microsoft.com/office/powerpoint/2010/main" Requires="p14">
      <p:transition spd="slow" p14:dur="2000" advTm="17061"/>
    </mc:Choice>
    <mc:Fallback>
      <p:transition spd="slow" advTm="170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2391167" y="2249292"/>
            <a:ext cx="6654770" cy="584775"/>
          </a:xfrm>
          <a:prstGeom prst="rect">
            <a:avLst/>
          </a:prstGeom>
          <a:noFill/>
        </p:spPr>
        <p:txBody>
          <a:bodyPr wrap="none" rtlCol="0">
            <a:spAutoFit/>
          </a:bodyPr>
          <a:lstStyle/>
          <a:p>
            <a:r>
              <a:rPr lang="en-US" sz="3200" dirty="0"/>
              <a:t>Day 1		Day 2		Day 3		Day 4</a:t>
            </a:r>
          </a:p>
        </p:txBody>
      </p:sp>
      <p:graphicFrame>
        <p:nvGraphicFramePr>
          <p:cNvPr id="7" name="Table 6"/>
          <p:cNvGraphicFramePr>
            <a:graphicFrameLocks noGrp="1"/>
          </p:cNvGraphicFramePr>
          <p:nvPr/>
        </p:nvGraphicFramePr>
        <p:xfrm>
          <a:off x="2307280"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8"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6"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6"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2" name="TextBox 11">
            <a:extLst>
              <a:ext uri="{FF2B5EF4-FFF2-40B4-BE49-F238E27FC236}">
                <a16:creationId xmlns:a16="http://schemas.microsoft.com/office/drawing/2014/main" id="{1EB6D1D5-D441-F94C-9AFC-5E0BE63655B0}"/>
              </a:ext>
            </a:extLst>
          </p:cNvPr>
          <p:cNvSpPr txBox="1"/>
          <p:nvPr/>
        </p:nvSpPr>
        <p:spPr>
          <a:xfrm>
            <a:off x="668740" y="3254008"/>
            <a:ext cx="1513271" cy="3046988"/>
          </a:xfrm>
          <a:prstGeom prst="rect">
            <a:avLst/>
          </a:prstGeom>
          <a:noFill/>
        </p:spPr>
        <p:txBody>
          <a:bodyPr wrap="square" rtlCol="0">
            <a:spAutoFit/>
          </a:bodyPr>
          <a:lstStyle/>
          <a:p>
            <a:pPr algn="r"/>
            <a:r>
              <a:rPr lang="en-US" sz="3200" dirty="0"/>
              <a:t>Temp</a:t>
            </a:r>
          </a:p>
          <a:p>
            <a:pPr algn="r"/>
            <a:r>
              <a:rPr lang="en-US" sz="3200" dirty="0"/>
              <a:t>BP</a:t>
            </a:r>
          </a:p>
          <a:p>
            <a:pPr algn="r"/>
            <a:r>
              <a:rPr lang="en-US" sz="3200" dirty="0"/>
              <a:t>HR</a:t>
            </a:r>
          </a:p>
          <a:p>
            <a:pPr algn="r"/>
            <a:r>
              <a:rPr lang="en-US" sz="3200" dirty="0"/>
              <a:t>RR</a:t>
            </a:r>
          </a:p>
          <a:p>
            <a:pPr algn="r"/>
            <a:r>
              <a:rPr lang="en-US" sz="3200" dirty="0"/>
              <a:t>SpO2</a:t>
            </a:r>
          </a:p>
          <a:p>
            <a:pPr algn="r"/>
            <a:r>
              <a:rPr lang="en-US" sz="3200" dirty="0"/>
              <a:t>Glucose</a:t>
            </a:r>
          </a:p>
        </p:txBody>
      </p:sp>
      <p:sp>
        <p:nvSpPr>
          <p:cNvPr id="18" name="Title 1">
            <a:extLst>
              <a:ext uri="{FF2B5EF4-FFF2-40B4-BE49-F238E27FC236}">
                <a16:creationId xmlns:a16="http://schemas.microsoft.com/office/drawing/2014/main" id="{439D623C-CF67-0B44-8B2B-D01DBE4B554F}"/>
              </a:ext>
            </a:extLst>
          </p:cNvPr>
          <p:cNvSpPr>
            <a:spLocks noGrp="1"/>
          </p:cNvSpPr>
          <p:nvPr>
            <p:ph type="title"/>
          </p:nvPr>
        </p:nvSpPr>
        <p:spPr>
          <a:xfrm>
            <a:off x="0" y="0"/>
            <a:ext cx="12192000" cy="1143000"/>
          </a:xfrm>
        </p:spPr>
        <p:txBody>
          <a:bodyPr>
            <a:noAutofit/>
          </a:bodyPr>
          <a:lstStyle/>
          <a:p>
            <a:pPr algn="ctr"/>
            <a:r>
              <a:rPr lang="en-US" sz="3600" dirty="0"/>
              <a:t>With word vectors, methods for text vs sequences are similar:</a:t>
            </a:r>
            <a:br>
              <a:rPr lang="en-US" sz="3600" dirty="0"/>
            </a:br>
            <a:br>
              <a:rPr lang="en-US" sz="3600" dirty="0"/>
            </a:br>
            <a:r>
              <a:rPr lang="en-US" sz="3600" dirty="0"/>
              <a:t>…now looks just like a sequence of measurements.</a:t>
            </a:r>
          </a:p>
        </p:txBody>
      </p:sp>
      <p:pic>
        <p:nvPicPr>
          <p:cNvPr id="2" name="Audio 1">
            <a:hlinkClick r:id="" action="ppaction://media"/>
            <a:extLst>
              <a:ext uri="{FF2B5EF4-FFF2-40B4-BE49-F238E27FC236}">
                <a16:creationId xmlns:a16="http://schemas.microsoft.com/office/drawing/2014/main" id="{8AD9EA44-CB83-AC4A-ABDB-B45B4DCDB7E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11672168"/>
      </p:ext>
    </p:extLst>
  </p:cSld>
  <p:clrMapOvr>
    <a:masterClrMapping/>
  </p:clrMapOvr>
  <mc:AlternateContent xmlns:mc="http://schemas.openxmlformats.org/markup-compatibility/2006">
    <mc:Choice xmlns:p14="http://schemas.microsoft.com/office/powerpoint/2010/main" Requires="p14">
      <p:transition spd="slow" p14:dur="2000" advTm="24406"/>
    </mc:Choice>
    <mc:Fallback>
      <p:transition spd="slow" advTm="244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131736" y="185973"/>
            <a:ext cx="11891942" cy="1643378"/>
          </a:xfrm>
        </p:spPr>
        <p:txBody>
          <a:bodyPr>
            <a:noAutofit/>
          </a:bodyPr>
          <a:lstStyle/>
          <a:p>
            <a:pPr algn="ctr"/>
            <a:r>
              <a:rPr lang="en-US" sz="3600" dirty="0"/>
              <a:t>In this case, too, we can get a </a:t>
            </a:r>
            <a:r>
              <a:rPr lang="en-US" sz="3600" u="sng" dirty="0"/>
              <a:t>single numeric vector</a:t>
            </a:r>
            <a:r>
              <a:rPr lang="en-US" sz="3600" dirty="0"/>
              <a:t> for our predictive models by taking a max and average</a:t>
            </a:r>
            <a:br>
              <a:rPr lang="en-US" sz="3600" dirty="0"/>
            </a:br>
            <a:r>
              <a:rPr lang="en-US" sz="3600" dirty="0"/>
              <a:t>(or any other summary statistics we’d like)</a:t>
            </a:r>
          </a:p>
        </p:txBody>
      </p:sp>
      <p:sp>
        <p:nvSpPr>
          <p:cNvPr id="5" name="TextBox 4"/>
          <p:cNvSpPr txBox="1"/>
          <p:nvPr/>
        </p:nvSpPr>
        <p:spPr>
          <a:xfrm>
            <a:off x="2391167" y="2249292"/>
            <a:ext cx="6654770" cy="584775"/>
          </a:xfrm>
          <a:prstGeom prst="rect">
            <a:avLst/>
          </a:prstGeom>
          <a:noFill/>
        </p:spPr>
        <p:txBody>
          <a:bodyPr wrap="none" rtlCol="0">
            <a:spAutoFit/>
          </a:bodyPr>
          <a:lstStyle/>
          <a:p>
            <a:r>
              <a:rPr lang="en-US" sz="3200" dirty="0"/>
              <a:t>Day 1		Day 2		Day 3		Day 4</a:t>
            </a:r>
          </a:p>
        </p:txBody>
      </p:sp>
      <p:graphicFrame>
        <p:nvGraphicFramePr>
          <p:cNvPr id="7" name="Table 6"/>
          <p:cNvGraphicFramePr>
            <a:graphicFrameLocks noGrp="1"/>
          </p:cNvGraphicFramePr>
          <p:nvPr/>
        </p:nvGraphicFramePr>
        <p:xfrm>
          <a:off x="2307280"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8"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6"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6"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2" name="TextBox 11">
            <a:extLst>
              <a:ext uri="{FF2B5EF4-FFF2-40B4-BE49-F238E27FC236}">
                <a16:creationId xmlns:a16="http://schemas.microsoft.com/office/drawing/2014/main" id="{1EB6D1D5-D441-F94C-9AFC-5E0BE63655B0}"/>
              </a:ext>
            </a:extLst>
          </p:cNvPr>
          <p:cNvSpPr txBox="1"/>
          <p:nvPr/>
        </p:nvSpPr>
        <p:spPr>
          <a:xfrm>
            <a:off x="668740" y="3254008"/>
            <a:ext cx="1513271" cy="3046988"/>
          </a:xfrm>
          <a:prstGeom prst="rect">
            <a:avLst/>
          </a:prstGeom>
          <a:noFill/>
        </p:spPr>
        <p:txBody>
          <a:bodyPr wrap="square" rtlCol="0">
            <a:spAutoFit/>
          </a:bodyPr>
          <a:lstStyle/>
          <a:p>
            <a:pPr algn="r"/>
            <a:r>
              <a:rPr lang="en-US" sz="3200" dirty="0"/>
              <a:t>Temp</a:t>
            </a:r>
          </a:p>
          <a:p>
            <a:pPr algn="r"/>
            <a:r>
              <a:rPr lang="en-US" sz="3200" dirty="0"/>
              <a:t>BP</a:t>
            </a:r>
          </a:p>
          <a:p>
            <a:pPr algn="r"/>
            <a:r>
              <a:rPr lang="en-US" sz="3200" dirty="0"/>
              <a:t>HR</a:t>
            </a:r>
          </a:p>
          <a:p>
            <a:pPr algn="r"/>
            <a:r>
              <a:rPr lang="en-US" sz="3200" dirty="0"/>
              <a:t>RR</a:t>
            </a:r>
          </a:p>
          <a:p>
            <a:pPr algn="r"/>
            <a:r>
              <a:rPr lang="en-US" sz="3200" dirty="0"/>
              <a:t>SpO2</a:t>
            </a:r>
          </a:p>
          <a:p>
            <a:pPr algn="r"/>
            <a:r>
              <a:rPr lang="en-US" sz="3200" dirty="0"/>
              <a:t>Glucose</a:t>
            </a:r>
          </a:p>
        </p:txBody>
      </p:sp>
      <p:pic>
        <p:nvPicPr>
          <p:cNvPr id="3" name="Audio 2">
            <a:hlinkClick r:id="" action="ppaction://media"/>
            <a:extLst>
              <a:ext uri="{FF2B5EF4-FFF2-40B4-BE49-F238E27FC236}">
                <a16:creationId xmlns:a16="http://schemas.microsoft.com/office/drawing/2014/main" id="{BCB9F8A9-7F15-A744-955F-70F8993B2B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77392427"/>
      </p:ext>
    </p:extLst>
  </p:cSld>
  <p:clrMapOvr>
    <a:masterClrMapping/>
  </p:clrMapOvr>
  <mc:AlternateContent xmlns:mc="http://schemas.openxmlformats.org/markup-compatibility/2006">
    <mc:Choice xmlns:p14="http://schemas.microsoft.com/office/powerpoint/2010/main" Requires="p14">
      <p:transition spd="slow" p14:dur="2000" advTm="47659"/>
    </mc:Choice>
    <mc:Fallback>
      <p:transition spd="slow" advTm="476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3BCF95-43DA-264A-B38E-BD98E500861C}"/>
              </a:ext>
            </a:extLst>
          </p:cNvPr>
          <p:cNvSpPr>
            <a:spLocks noGrp="1"/>
          </p:cNvSpPr>
          <p:nvPr>
            <p:ph type="title"/>
          </p:nvPr>
        </p:nvSpPr>
        <p:spPr>
          <a:xfrm>
            <a:off x="131736" y="185973"/>
            <a:ext cx="11891942" cy="1192451"/>
          </a:xfrm>
        </p:spPr>
        <p:txBody>
          <a:bodyPr>
            <a:noAutofit/>
          </a:bodyPr>
          <a:lstStyle/>
          <a:p>
            <a:pPr algn="ctr"/>
            <a:r>
              <a:rPr lang="en-US" sz="3600" dirty="0"/>
              <a:t>But when we do this, we lose information about </a:t>
            </a:r>
            <a:r>
              <a:rPr lang="en-US" sz="3600" i="1" dirty="0"/>
              <a:t>order</a:t>
            </a:r>
            <a:r>
              <a:rPr lang="en-US" sz="3600" dirty="0"/>
              <a:t>.</a:t>
            </a:r>
          </a:p>
        </p:txBody>
      </p:sp>
      <p:sp>
        <p:nvSpPr>
          <p:cNvPr id="5" name="TextBox 4"/>
          <p:cNvSpPr txBox="1"/>
          <p:nvPr/>
        </p:nvSpPr>
        <p:spPr>
          <a:xfrm>
            <a:off x="2391167" y="2249292"/>
            <a:ext cx="6654770" cy="584775"/>
          </a:xfrm>
          <a:prstGeom prst="rect">
            <a:avLst/>
          </a:prstGeom>
          <a:noFill/>
        </p:spPr>
        <p:txBody>
          <a:bodyPr wrap="none" rtlCol="0">
            <a:spAutoFit/>
          </a:bodyPr>
          <a:lstStyle/>
          <a:p>
            <a:r>
              <a:rPr lang="en-US" sz="3200" dirty="0"/>
              <a:t>Day 1		Day 2		Day 3		Day 4</a:t>
            </a:r>
          </a:p>
        </p:txBody>
      </p:sp>
      <p:graphicFrame>
        <p:nvGraphicFramePr>
          <p:cNvPr id="7" name="Table 6"/>
          <p:cNvGraphicFramePr>
            <a:graphicFrameLocks noGrp="1"/>
          </p:cNvGraphicFramePr>
          <p:nvPr/>
        </p:nvGraphicFramePr>
        <p:xfrm>
          <a:off x="2307280"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8" name="Table 7"/>
          <p:cNvGraphicFramePr>
            <a:graphicFrameLocks noGrp="1"/>
          </p:cNvGraphicFramePr>
          <p:nvPr/>
        </p:nvGraphicFramePr>
        <p:xfrm>
          <a:off x="4083528"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9" name="Table 8"/>
          <p:cNvGraphicFramePr>
            <a:graphicFrameLocks noGrp="1"/>
          </p:cNvGraphicFramePr>
          <p:nvPr/>
        </p:nvGraphicFramePr>
        <p:xfrm>
          <a:off x="5958926"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graphicFrame>
        <p:nvGraphicFramePr>
          <p:cNvPr id="10" name="Table 9"/>
          <p:cNvGraphicFramePr>
            <a:graphicFrameLocks noGrp="1"/>
          </p:cNvGraphicFramePr>
          <p:nvPr/>
        </p:nvGraphicFramePr>
        <p:xfrm>
          <a:off x="7742806" y="3254008"/>
          <a:ext cx="539980" cy="3055926"/>
        </p:xfrm>
        <a:graphic>
          <a:graphicData uri="http://schemas.openxmlformats.org/drawingml/2006/table">
            <a:tbl>
              <a:tblPr firstRow="1" bandRow="1">
                <a:tableStyleId>{5C22544A-7EE6-4342-B048-85BDC9FD1C3A}</a:tableStyleId>
              </a:tblPr>
              <a:tblGrid>
                <a:gridCol w="539980">
                  <a:extLst>
                    <a:ext uri="{9D8B030D-6E8A-4147-A177-3AD203B41FA5}">
                      <a16:colId xmlns:a16="http://schemas.microsoft.com/office/drawing/2014/main" val="2276462251"/>
                    </a:ext>
                  </a:extLst>
                </a:gridCol>
              </a:tblGrid>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07252172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2393278"/>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22176303"/>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7150161"/>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545942237"/>
                  </a:ext>
                </a:extLst>
              </a:tr>
              <a:tr h="509321">
                <a:tc>
                  <a:txBody>
                    <a:bodyPr/>
                    <a:lstStyle/>
                    <a:p>
                      <a:endParaRPr lang="en-US" dirty="0"/>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01824184"/>
                  </a:ext>
                </a:extLst>
              </a:tr>
            </a:tbl>
          </a:graphicData>
        </a:graphic>
      </p:graphicFrame>
      <p:cxnSp>
        <p:nvCxnSpPr>
          <p:cNvPr id="13" name="Straight Arrow Connector 12"/>
          <p:cNvCxnSpPr/>
          <p:nvPr/>
        </p:nvCxnSpPr>
        <p:spPr>
          <a:xfrm>
            <a:off x="2572719"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a:xfrm>
            <a:off x="43524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6" name="Straight Arrow Connector 15"/>
          <p:cNvCxnSpPr/>
          <p:nvPr/>
        </p:nvCxnSpPr>
        <p:spPr>
          <a:xfrm>
            <a:off x="6227736"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cxnSp>
        <p:nvCxnSpPr>
          <p:cNvPr id="17" name="Straight Arrow Connector 16"/>
          <p:cNvCxnSpPr/>
          <p:nvPr/>
        </p:nvCxnSpPr>
        <p:spPr>
          <a:xfrm>
            <a:off x="8010041" y="2834067"/>
            <a:ext cx="0" cy="281092"/>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sp>
        <p:nvSpPr>
          <p:cNvPr id="12" name="TextBox 11">
            <a:extLst>
              <a:ext uri="{FF2B5EF4-FFF2-40B4-BE49-F238E27FC236}">
                <a16:creationId xmlns:a16="http://schemas.microsoft.com/office/drawing/2014/main" id="{1EB6D1D5-D441-F94C-9AFC-5E0BE63655B0}"/>
              </a:ext>
            </a:extLst>
          </p:cNvPr>
          <p:cNvSpPr txBox="1"/>
          <p:nvPr/>
        </p:nvSpPr>
        <p:spPr>
          <a:xfrm>
            <a:off x="668740" y="3254008"/>
            <a:ext cx="1513271" cy="3046988"/>
          </a:xfrm>
          <a:prstGeom prst="rect">
            <a:avLst/>
          </a:prstGeom>
          <a:noFill/>
        </p:spPr>
        <p:txBody>
          <a:bodyPr wrap="square" rtlCol="0">
            <a:spAutoFit/>
          </a:bodyPr>
          <a:lstStyle/>
          <a:p>
            <a:pPr algn="r"/>
            <a:r>
              <a:rPr lang="en-US" sz="3200" dirty="0"/>
              <a:t>Temp</a:t>
            </a:r>
          </a:p>
          <a:p>
            <a:pPr algn="r"/>
            <a:r>
              <a:rPr lang="en-US" sz="3200" dirty="0"/>
              <a:t>BP</a:t>
            </a:r>
          </a:p>
          <a:p>
            <a:pPr algn="r"/>
            <a:r>
              <a:rPr lang="en-US" sz="3200" dirty="0"/>
              <a:t>HR</a:t>
            </a:r>
          </a:p>
          <a:p>
            <a:pPr algn="r"/>
            <a:r>
              <a:rPr lang="en-US" sz="3200" dirty="0"/>
              <a:t>RR</a:t>
            </a:r>
          </a:p>
          <a:p>
            <a:pPr algn="r"/>
            <a:r>
              <a:rPr lang="en-US" sz="3200" dirty="0"/>
              <a:t>SpO2</a:t>
            </a:r>
          </a:p>
          <a:p>
            <a:pPr algn="r"/>
            <a:r>
              <a:rPr lang="en-US" sz="3200" dirty="0"/>
              <a:t>Glucose</a:t>
            </a:r>
          </a:p>
        </p:txBody>
      </p:sp>
      <p:sp>
        <p:nvSpPr>
          <p:cNvPr id="14" name="TextBox 13">
            <a:extLst>
              <a:ext uri="{FF2B5EF4-FFF2-40B4-BE49-F238E27FC236}">
                <a16:creationId xmlns:a16="http://schemas.microsoft.com/office/drawing/2014/main" id="{39090FF4-9B57-4942-95F5-DCF20FCE192B}"/>
              </a:ext>
            </a:extLst>
          </p:cNvPr>
          <p:cNvSpPr txBox="1"/>
          <p:nvPr/>
        </p:nvSpPr>
        <p:spPr>
          <a:xfrm>
            <a:off x="953696" y="1505977"/>
            <a:ext cx="10548080" cy="584775"/>
          </a:xfrm>
          <a:prstGeom prst="rect">
            <a:avLst/>
          </a:prstGeom>
          <a:noFill/>
        </p:spPr>
        <p:txBody>
          <a:bodyPr wrap="none" rtlCol="0">
            <a:spAutoFit/>
          </a:bodyPr>
          <a:lstStyle/>
          <a:p>
            <a:pPr marL="457200" indent="-457200">
              <a:buFont typeface="Arial" panose="020B0604020202020204" pitchFamily="34" charset="0"/>
              <a:buChar char="•"/>
            </a:pPr>
            <a:r>
              <a:rPr lang="en-US" sz="3200" dirty="0"/>
              <a:t>Next time, we’ll talk about ways to overcome this limitation</a:t>
            </a:r>
          </a:p>
        </p:txBody>
      </p:sp>
      <p:pic>
        <p:nvPicPr>
          <p:cNvPr id="3" name="Audio 2">
            <a:hlinkClick r:id="" action="ppaction://media"/>
            <a:extLst>
              <a:ext uri="{FF2B5EF4-FFF2-40B4-BE49-F238E27FC236}">
                <a16:creationId xmlns:a16="http://schemas.microsoft.com/office/drawing/2014/main" id="{29F9123A-42AA-2B42-AD62-77E43110ECE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54325500"/>
      </p:ext>
    </p:extLst>
  </p:cSld>
  <p:clrMapOvr>
    <a:masterClrMapping/>
  </p:clrMapOvr>
  <mc:AlternateContent xmlns:mc="http://schemas.openxmlformats.org/markup-compatibility/2006">
    <mc:Choice xmlns:p14="http://schemas.microsoft.com/office/powerpoint/2010/main" Requires="p14">
      <p:transition spd="slow" p14:dur="2000" advTm="10650"/>
    </mc:Choice>
    <mc:Fallback>
      <p:transition spd="slow" advTm="106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8BDBB-042C-494C-A05E-EDFA7D0FB285}"/>
              </a:ext>
            </a:extLst>
          </p:cNvPr>
          <p:cNvSpPr>
            <a:spLocks noGrp="1"/>
          </p:cNvSpPr>
          <p:nvPr>
            <p:ph type="title"/>
          </p:nvPr>
        </p:nvSpPr>
        <p:spPr>
          <a:xfrm>
            <a:off x="0" y="-30552"/>
            <a:ext cx="12192000" cy="734887"/>
          </a:xfrm>
        </p:spPr>
        <p:txBody>
          <a:bodyPr>
            <a:noAutofit/>
          </a:bodyPr>
          <a:lstStyle/>
          <a:p>
            <a:r>
              <a:rPr lang="en-US" sz="4267" dirty="0"/>
              <a:t>logistic regression: positive / negative sentiment</a:t>
            </a:r>
          </a:p>
        </p:txBody>
      </p:sp>
      <p:cxnSp>
        <p:nvCxnSpPr>
          <p:cNvPr id="41" name="Straight Arrow Connector 40">
            <a:extLst>
              <a:ext uri="{FF2B5EF4-FFF2-40B4-BE49-F238E27FC236}">
                <a16:creationId xmlns:a16="http://schemas.microsoft.com/office/drawing/2014/main" id="{C134D0CD-BAC0-5F44-839E-0CBDCB88BB08}"/>
              </a:ext>
            </a:extLst>
          </p:cNvPr>
          <p:cNvCxnSpPr>
            <a:cxnSpLocks/>
          </p:cNvCxnSpPr>
          <p:nvPr/>
        </p:nvCxnSpPr>
        <p:spPr>
          <a:xfrm flipV="1">
            <a:off x="4222521" y="2825124"/>
            <a:ext cx="1693203" cy="1528941"/>
          </a:xfrm>
          <a:prstGeom prst="straightConnector1">
            <a:avLst/>
          </a:prstGeom>
          <a:ln>
            <a:solidFill>
              <a:schemeClr val="accent1"/>
            </a:solidFill>
            <a:tailEnd type="triangle"/>
          </a:ln>
        </p:spPr>
        <p:style>
          <a:lnRef idx="2">
            <a:schemeClr val="dk1"/>
          </a:lnRef>
          <a:fillRef idx="0">
            <a:schemeClr val="dk1"/>
          </a:fillRef>
          <a:effectRef idx="1">
            <a:schemeClr val="dk1"/>
          </a:effectRef>
          <a:fontRef idx="minor">
            <a:schemeClr val="tx1"/>
          </a:fontRef>
        </p:style>
      </p:cxnSp>
      <p:cxnSp>
        <p:nvCxnSpPr>
          <p:cNvPr id="44" name="Straight Arrow Connector 43">
            <a:extLst>
              <a:ext uri="{FF2B5EF4-FFF2-40B4-BE49-F238E27FC236}">
                <a16:creationId xmlns:a16="http://schemas.microsoft.com/office/drawing/2014/main" id="{D28AE069-5836-464E-9C93-A719A0595B13}"/>
              </a:ext>
            </a:extLst>
          </p:cNvPr>
          <p:cNvCxnSpPr>
            <a:cxnSpLocks/>
          </p:cNvCxnSpPr>
          <p:nvPr/>
        </p:nvCxnSpPr>
        <p:spPr>
          <a:xfrm flipV="1">
            <a:off x="2529319" y="2825125"/>
            <a:ext cx="3386405" cy="1496156"/>
          </a:xfrm>
          <a:prstGeom prst="straightConnector1">
            <a:avLst/>
          </a:prstGeom>
          <a:ln>
            <a:solidFill>
              <a:schemeClr val="accent1"/>
            </a:solidFill>
            <a:tailEnd type="triangle"/>
          </a:ln>
        </p:spPr>
        <p:style>
          <a:lnRef idx="2">
            <a:schemeClr val="dk1"/>
          </a:lnRef>
          <a:fillRef idx="0">
            <a:schemeClr val="dk1"/>
          </a:fillRef>
          <a:effectRef idx="1">
            <a:schemeClr val="dk1"/>
          </a:effectRef>
          <a:fontRef idx="minor">
            <a:schemeClr val="tx1"/>
          </a:fontRef>
        </p:style>
      </p:cxnSp>
      <p:cxnSp>
        <p:nvCxnSpPr>
          <p:cNvPr id="48" name="Straight Arrow Connector 47">
            <a:extLst>
              <a:ext uri="{FF2B5EF4-FFF2-40B4-BE49-F238E27FC236}">
                <a16:creationId xmlns:a16="http://schemas.microsoft.com/office/drawing/2014/main" id="{FCAD43C3-5611-4743-9BA6-50F550926F4D}"/>
              </a:ext>
            </a:extLst>
          </p:cNvPr>
          <p:cNvCxnSpPr>
            <a:cxnSpLocks/>
          </p:cNvCxnSpPr>
          <p:nvPr/>
        </p:nvCxnSpPr>
        <p:spPr>
          <a:xfrm flipV="1">
            <a:off x="2997918" y="2825125"/>
            <a:ext cx="2917807" cy="1496156"/>
          </a:xfrm>
          <a:prstGeom prst="straightConnector1">
            <a:avLst/>
          </a:prstGeom>
          <a:ln>
            <a:solidFill>
              <a:schemeClr val="accent1"/>
            </a:solidFill>
            <a:tailEnd type="triangle"/>
          </a:ln>
        </p:spPr>
        <p:style>
          <a:lnRef idx="2">
            <a:schemeClr val="dk1"/>
          </a:lnRef>
          <a:fillRef idx="0">
            <a:schemeClr val="dk1"/>
          </a:fillRef>
          <a:effectRef idx="1">
            <a:schemeClr val="dk1"/>
          </a:effectRef>
          <a:fontRef idx="minor">
            <a:schemeClr val="tx1"/>
          </a:fontRef>
        </p:style>
      </p:cxnSp>
      <p:cxnSp>
        <p:nvCxnSpPr>
          <p:cNvPr id="49" name="Straight Arrow Connector 48">
            <a:extLst>
              <a:ext uri="{FF2B5EF4-FFF2-40B4-BE49-F238E27FC236}">
                <a16:creationId xmlns:a16="http://schemas.microsoft.com/office/drawing/2014/main" id="{08BE6C33-E740-FC40-A977-E150AA9A4605}"/>
              </a:ext>
            </a:extLst>
          </p:cNvPr>
          <p:cNvCxnSpPr>
            <a:cxnSpLocks/>
          </p:cNvCxnSpPr>
          <p:nvPr/>
        </p:nvCxnSpPr>
        <p:spPr>
          <a:xfrm flipV="1">
            <a:off x="3440913" y="2825125"/>
            <a:ext cx="2474812" cy="1496156"/>
          </a:xfrm>
          <a:prstGeom prst="straightConnector1">
            <a:avLst/>
          </a:prstGeom>
          <a:ln>
            <a:solidFill>
              <a:schemeClr val="accent1"/>
            </a:solidFill>
            <a:tailEnd type="triangle"/>
          </a:ln>
        </p:spPr>
        <p:style>
          <a:lnRef idx="2">
            <a:schemeClr val="dk1"/>
          </a:lnRef>
          <a:fillRef idx="0">
            <a:schemeClr val="dk1"/>
          </a:fillRef>
          <a:effectRef idx="1">
            <a:schemeClr val="dk1"/>
          </a:effectRef>
          <a:fontRef idx="minor">
            <a:schemeClr val="tx1"/>
          </a:fontRef>
        </p:style>
      </p:cxnSp>
      <p:cxnSp>
        <p:nvCxnSpPr>
          <p:cNvPr id="50" name="Straight Arrow Connector 49">
            <a:extLst>
              <a:ext uri="{FF2B5EF4-FFF2-40B4-BE49-F238E27FC236}">
                <a16:creationId xmlns:a16="http://schemas.microsoft.com/office/drawing/2014/main" id="{090EA6B8-77A2-EA4B-B703-C5ED9D5382E8}"/>
              </a:ext>
            </a:extLst>
          </p:cNvPr>
          <p:cNvCxnSpPr>
            <a:cxnSpLocks/>
          </p:cNvCxnSpPr>
          <p:nvPr/>
        </p:nvCxnSpPr>
        <p:spPr>
          <a:xfrm flipV="1">
            <a:off x="3816657" y="2825125"/>
            <a:ext cx="2099068" cy="1496156"/>
          </a:xfrm>
          <a:prstGeom prst="straightConnector1">
            <a:avLst/>
          </a:prstGeom>
          <a:ln>
            <a:solidFill>
              <a:schemeClr val="accent1"/>
            </a:solidFill>
            <a:tailEnd type="triangle"/>
          </a:ln>
        </p:spPr>
        <p:style>
          <a:lnRef idx="2">
            <a:schemeClr val="dk1"/>
          </a:lnRef>
          <a:fillRef idx="0">
            <a:schemeClr val="dk1"/>
          </a:fillRef>
          <a:effectRef idx="1">
            <a:schemeClr val="dk1"/>
          </a:effectRef>
          <a:fontRef idx="minor">
            <a:schemeClr val="tx1"/>
          </a:fontRef>
        </p:style>
      </p:cxnSp>
      <p:sp>
        <p:nvSpPr>
          <p:cNvPr id="51" name="TextBox 50">
            <a:extLst>
              <a:ext uri="{FF2B5EF4-FFF2-40B4-BE49-F238E27FC236}">
                <a16:creationId xmlns:a16="http://schemas.microsoft.com/office/drawing/2014/main" id="{938B7CFD-346D-414D-A4AC-DF1E1B8836E9}"/>
              </a:ext>
            </a:extLst>
          </p:cNvPr>
          <p:cNvSpPr txBox="1"/>
          <p:nvPr/>
        </p:nvSpPr>
        <p:spPr>
          <a:xfrm>
            <a:off x="2957566" y="3075743"/>
            <a:ext cx="543479" cy="522772"/>
          </a:xfrm>
          <a:prstGeom prst="rect">
            <a:avLst/>
          </a:prstGeom>
          <a:noFill/>
          <a:ln>
            <a:noFill/>
          </a:ln>
        </p:spPr>
        <p:txBody>
          <a:bodyPr wrap="square" rtlCol="0">
            <a:spAutoFit/>
          </a:bodyPr>
          <a:lstStyle/>
          <a:p>
            <a:r>
              <a:rPr lang="en-US" sz="2797" i="1" dirty="0">
                <a:latin typeface="Times New Roman" panose="02020603050405020304" pitchFamily="18" charset="0"/>
                <a:cs typeface="Times New Roman" panose="02020603050405020304" pitchFamily="18" charset="0"/>
              </a:rPr>
              <a:t>b</a:t>
            </a:r>
            <a:r>
              <a:rPr lang="en-US" sz="2797" i="1" baseline="-25000" dirty="0">
                <a:latin typeface="Times New Roman" panose="02020603050405020304" pitchFamily="18" charset="0"/>
                <a:cs typeface="Times New Roman" panose="02020603050405020304" pitchFamily="18" charset="0"/>
              </a:rPr>
              <a:t>1</a:t>
            </a:r>
            <a:endParaRPr lang="en-US" sz="2797" baseline="-25000" dirty="0">
              <a:latin typeface="Times New Roman" panose="02020603050405020304" pitchFamily="18" charset="0"/>
              <a:cs typeface="Times New Roman" panose="02020603050405020304" pitchFamily="18" charset="0"/>
            </a:endParaRPr>
          </a:p>
        </p:txBody>
      </p:sp>
      <p:sp>
        <p:nvSpPr>
          <p:cNvPr id="54" name="TextBox 53">
            <a:extLst>
              <a:ext uri="{FF2B5EF4-FFF2-40B4-BE49-F238E27FC236}">
                <a16:creationId xmlns:a16="http://schemas.microsoft.com/office/drawing/2014/main" id="{DCE73603-7DAB-214C-9191-92C8419239D0}"/>
              </a:ext>
            </a:extLst>
          </p:cNvPr>
          <p:cNvSpPr txBox="1"/>
          <p:nvPr/>
        </p:nvSpPr>
        <p:spPr>
          <a:xfrm>
            <a:off x="6156910" y="2430378"/>
            <a:ext cx="695655" cy="522772"/>
          </a:xfrm>
          <a:prstGeom prst="rect">
            <a:avLst/>
          </a:prstGeom>
          <a:noFill/>
        </p:spPr>
        <p:txBody>
          <a:bodyPr wrap="square" rtlCol="0">
            <a:spAutoFit/>
          </a:bodyPr>
          <a:lstStyle/>
          <a:p>
            <a:r>
              <a:rPr lang="en-US" sz="2797" i="1" dirty="0" err="1">
                <a:latin typeface="Times New Roman" panose="02020603050405020304" pitchFamily="18" charset="0"/>
                <a:cs typeface="Times New Roman" panose="02020603050405020304" pitchFamily="18" charset="0"/>
              </a:rPr>
              <a:t>z</a:t>
            </a:r>
            <a:r>
              <a:rPr lang="en-US" sz="2797" i="1" baseline="-25000" dirty="0" err="1">
                <a:latin typeface="Times New Roman" panose="02020603050405020304" pitchFamily="18" charset="0"/>
                <a:cs typeface="Times New Roman" panose="02020603050405020304" pitchFamily="18" charset="0"/>
              </a:rPr>
              <a:t>i</a:t>
            </a:r>
            <a:endParaRPr lang="en-US" sz="2797" baseline="-250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55" name="Oval 54">
                <a:extLst>
                  <a:ext uri="{FF2B5EF4-FFF2-40B4-BE49-F238E27FC236}">
                    <a16:creationId xmlns:a16="http://schemas.microsoft.com/office/drawing/2014/main" id="{A9A3DC97-6FD7-3D44-A8F4-972C07178FC6}"/>
                  </a:ext>
                </a:extLst>
              </p:cNvPr>
              <p:cNvSpPr/>
              <p:nvPr/>
            </p:nvSpPr>
            <p:spPr>
              <a:xfrm>
                <a:off x="5691108" y="1728760"/>
                <a:ext cx="470357" cy="459473"/>
              </a:xfrm>
              <a:prstGeom prst="ellipse">
                <a:avLst/>
              </a:prstGeom>
            </p:spPr>
            <p:style>
              <a:lnRef idx="2">
                <a:schemeClr val="dk1"/>
              </a:lnRef>
              <a:fillRef idx="1">
                <a:schemeClr val="lt1"/>
              </a:fillRef>
              <a:effectRef idx="0">
                <a:schemeClr val="dk1"/>
              </a:effectRef>
              <a:fontRef idx="minor">
                <a:schemeClr val="dk1"/>
              </a:fontRef>
            </p:style>
            <p:txBody>
              <a:bodyPr rtlCol="0" anchor="ctr"/>
              <a:lstStyle/>
              <a:p>
                <a:pPr algn="ctr"/>
                <a14:m>
                  <m:oMathPara xmlns:m="http://schemas.openxmlformats.org/officeDocument/2006/math">
                    <m:oMathParaPr>
                      <m:jc m:val="center"/>
                    </m:oMathParaPr>
                    <m:oMath xmlns:m="http://schemas.openxmlformats.org/officeDocument/2006/math">
                      <m:r>
                        <a:rPr lang="en-US" sz="3200" i="1" dirty="0">
                          <a:latin typeface="Cambria Math" panose="02040503050406030204" pitchFamily="18" charset="0"/>
                        </a:rPr>
                        <m:t> </m:t>
                      </m:r>
                      <m:r>
                        <a:rPr lang="el-GR" sz="3200" i="1" dirty="0">
                          <a:latin typeface="Cambria Math" panose="02040503050406030204" pitchFamily="18" charset="0"/>
                        </a:rPr>
                        <m:t>𝜎</m:t>
                      </m:r>
                    </m:oMath>
                  </m:oMathPara>
                </a14:m>
                <a:endParaRPr lang="en-US" dirty="0"/>
              </a:p>
            </p:txBody>
          </p:sp>
        </mc:Choice>
        <mc:Fallback xmlns="">
          <p:sp>
            <p:nvSpPr>
              <p:cNvPr id="55" name="Oval 54">
                <a:extLst>
                  <a:ext uri="{FF2B5EF4-FFF2-40B4-BE49-F238E27FC236}">
                    <a16:creationId xmlns:a16="http://schemas.microsoft.com/office/drawing/2014/main" id="{A9A3DC97-6FD7-3D44-A8F4-972C07178FC6}"/>
                  </a:ext>
                </a:extLst>
              </p:cNvPr>
              <p:cNvSpPr>
                <a:spLocks noRot="1" noChangeAspect="1" noMove="1" noResize="1" noEditPoints="1" noAdjustHandles="1" noChangeArrowheads="1" noChangeShapeType="1" noTextEdit="1"/>
              </p:cNvSpPr>
              <p:nvPr/>
            </p:nvSpPr>
            <p:spPr>
              <a:xfrm>
                <a:off x="5691108" y="1728760"/>
                <a:ext cx="470357" cy="459473"/>
              </a:xfrm>
              <a:prstGeom prst="ellipse">
                <a:avLst/>
              </a:prstGeom>
              <a:blipFill>
                <a:blip r:embed="rId5"/>
                <a:stretch>
                  <a:fillRect l="-35897" t="-7895" b="-42105"/>
                </a:stretch>
              </a:blipFill>
            </p:spPr>
            <p:txBody>
              <a:bodyPr/>
              <a:lstStyle/>
              <a:p>
                <a:r>
                  <a:rPr lang="en-US">
                    <a:noFill/>
                  </a:rPr>
                  <a:t> </a:t>
                </a:r>
              </a:p>
            </p:txBody>
          </p:sp>
        </mc:Fallback>
      </mc:AlternateContent>
      <p:cxnSp>
        <p:nvCxnSpPr>
          <p:cNvPr id="56" name="Straight Arrow Connector 55">
            <a:extLst>
              <a:ext uri="{FF2B5EF4-FFF2-40B4-BE49-F238E27FC236}">
                <a16:creationId xmlns:a16="http://schemas.microsoft.com/office/drawing/2014/main" id="{C134D0CD-BAC0-5F44-839E-0CBDCB88BB08}"/>
              </a:ext>
            </a:extLst>
          </p:cNvPr>
          <p:cNvCxnSpPr>
            <a:cxnSpLocks/>
            <a:stCxn id="53" idx="0"/>
            <a:endCxn id="55" idx="4"/>
          </p:cNvCxnSpPr>
          <p:nvPr/>
        </p:nvCxnSpPr>
        <p:spPr>
          <a:xfrm flipV="1">
            <a:off x="5926287" y="2188231"/>
            <a:ext cx="0" cy="305444"/>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aphicFrame>
        <p:nvGraphicFramePr>
          <p:cNvPr id="57" name="Table 56">
            <a:extLst>
              <a:ext uri="{FF2B5EF4-FFF2-40B4-BE49-F238E27FC236}">
                <a16:creationId xmlns:a16="http://schemas.microsoft.com/office/drawing/2014/main" id="{8FE3AF9D-0034-BB48-8D80-5EEF7924A8E3}"/>
              </a:ext>
            </a:extLst>
          </p:cNvPr>
          <p:cNvGraphicFramePr>
            <a:graphicFrameLocks noGrp="1"/>
          </p:cNvGraphicFramePr>
          <p:nvPr/>
        </p:nvGraphicFramePr>
        <p:xfrm>
          <a:off x="5695545" y="1004969"/>
          <a:ext cx="461487" cy="459473"/>
        </p:xfrm>
        <a:graphic>
          <a:graphicData uri="http://schemas.openxmlformats.org/drawingml/2006/table">
            <a:tbl>
              <a:tblPr firstRow="1" bandRow="1">
                <a:tableStyleId>{5C22544A-7EE6-4342-B048-85BDC9FD1C3A}</a:tableStyleId>
              </a:tblPr>
              <a:tblGrid>
                <a:gridCol w="461487">
                  <a:extLst>
                    <a:ext uri="{9D8B030D-6E8A-4147-A177-3AD203B41FA5}">
                      <a16:colId xmlns:a16="http://schemas.microsoft.com/office/drawing/2014/main" val="4002730172"/>
                    </a:ext>
                  </a:extLst>
                </a:gridCol>
              </a:tblGrid>
              <a:tr h="459473">
                <a:tc>
                  <a:txBody>
                    <a:bodyPr/>
                    <a:lstStyle/>
                    <a:p>
                      <a:endParaRPr lang="en-US" sz="1300"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5152605"/>
                  </a:ext>
                </a:extLst>
              </a:tr>
            </a:tbl>
          </a:graphicData>
        </a:graphic>
      </p:graphicFrame>
      <p:cxnSp>
        <p:nvCxnSpPr>
          <p:cNvPr id="58" name="Straight Arrow Connector 57">
            <a:extLst>
              <a:ext uri="{FF2B5EF4-FFF2-40B4-BE49-F238E27FC236}">
                <a16:creationId xmlns:a16="http://schemas.microsoft.com/office/drawing/2014/main" id="{C134D0CD-BAC0-5F44-839E-0CBDCB88BB08}"/>
              </a:ext>
            </a:extLst>
          </p:cNvPr>
          <p:cNvCxnSpPr>
            <a:cxnSpLocks/>
            <a:stCxn id="55" idx="0"/>
            <a:endCxn id="57" idx="2"/>
          </p:cNvCxnSpPr>
          <p:nvPr/>
        </p:nvCxnSpPr>
        <p:spPr>
          <a:xfrm flipV="1">
            <a:off x="5926287" y="1464441"/>
            <a:ext cx="0" cy="264319"/>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DCE73603-7DAB-214C-9191-92C8419239D0}"/>
                  </a:ext>
                </a:extLst>
              </p:cNvPr>
              <p:cNvSpPr txBox="1"/>
              <p:nvPr/>
            </p:nvSpPr>
            <p:spPr>
              <a:xfrm>
                <a:off x="6130921" y="967783"/>
                <a:ext cx="482827" cy="512576"/>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sSub>
                        <m:sSubPr>
                          <m:ctrlPr>
                            <a:rPr lang="en-US" sz="2797" i="1" dirty="0">
                              <a:latin typeface="Cambria Math" panose="02040503050406030204" pitchFamily="18" charset="0"/>
                              <a:cs typeface="Times New Roman" panose="02020603050405020304" pitchFamily="18" charset="0"/>
                            </a:rPr>
                          </m:ctrlPr>
                        </m:sSubPr>
                        <m:e>
                          <m:r>
                            <a:rPr lang="en-US" sz="2797" i="1" dirty="0">
                              <a:latin typeface="Cambria Math" panose="02040503050406030204" pitchFamily="18" charset="0"/>
                              <a:cs typeface="Times New Roman" panose="02020603050405020304" pitchFamily="18" charset="0"/>
                            </a:rPr>
                            <m:t>𝑝</m:t>
                          </m:r>
                        </m:e>
                        <m:sub>
                          <m:r>
                            <a:rPr lang="en-US" sz="2797" i="1" dirty="0">
                              <a:latin typeface="Cambria Math" panose="02040503050406030204" pitchFamily="18" charset="0"/>
                              <a:cs typeface="Times New Roman" panose="02020603050405020304" pitchFamily="18" charset="0"/>
                            </a:rPr>
                            <m:t>𝑖</m:t>
                          </m:r>
                        </m:sub>
                      </m:sSub>
                    </m:oMath>
                  </m:oMathPara>
                </a14:m>
                <a:endParaRPr lang="en-US" sz="2797" baseline="-25000" dirty="0">
                  <a:latin typeface="Times New Roman" panose="02020603050405020304" pitchFamily="18" charset="0"/>
                  <a:cs typeface="Times New Roman" panose="02020603050405020304" pitchFamily="18" charset="0"/>
                </a:endParaRPr>
              </a:p>
            </p:txBody>
          </p:sp>
        </mc:Choice>
        <mc:Fallback xmlns="">
          <p:sp>
            <p:nvSpPr>
              <p:cNvPr id="59" name="TextBox 58">
                <a:extLst>
                  <a:ext uri="{FF2B5EF4-FFF2-40B4-BE49-F238E27FC236}">
                    <a16:creationId xmlns:a16="http://schemas.microsoft.com/office/drawing/2014/main" id="{DCE73603-7DAB-214C-9191-92C8419239D0}"/>
                  </a:ext>
                </a:extLst>
              </p:cNvPr>
              <p:cNvSpPr txBox="1">
                <a:spLocks noRot="1" noChangeAspect="1" noMove="1" noResize="1" noEditPoints="1" noAdjustHandles="1" noChangeArrowheads="1" noChangeShapeType="1" noTextEdit="1"/>
              </p:cNvSpPr>
              <p:nvPr/>
            </p:nvSpPr>
            <p:spPr>
              <a:xfrm>
                <a:off x="6130921" y="967783"/>
                <a:ext cx="482827" cy="512576"/>
              </a:xfrm>
              <a:prstGeom prst="rect">
                <a:avLst/>
              </a:prstGeom>
              <a:blipFill>
                <a:blip r:embed="rId6"/>
                <a:stretch>
                  <a:fillRect l="-5128" b="-14634"/>
                </a:stretch>
              </a:blipFill>
            </p:spPr>
            <p:txBody>
              <a:bodyPr/>
              <a:lstStyle/>
              <a:p>
                <a:r>
                  <a:rPr lang="en-US">
                    <a:noFill/>
                  </a:rPr>
                  <a:t> </a:t>
                </a:r>
              </a:p>
            </p:txBody>
          </p:sp>
        </mc:Fallback>
      </mc:AlternateContent>
      <p:sp>
        <p:nvSpPr>
          <p:cNvPr id="31" name="TextBox 30"/>
          <p:cNvSpPr txBox="1"/>
          <p:nvPr/>
        </p:nvSpPr>
        <p:spPr>
          <a:xfrm rot="16200000">
            <a:off x="5474646" y="1332532"/>
            <a:ext cx="1473237" cy="8556188"/>
          </a:xfrm>
          <a:prstGeom prst="rect">
            <a:avLst/>
          </a:prstGeom>
          <a:noFill/>
        </p:spPr>
        <p:txBody>
          <a:bodyPr wrap="square" numCol="1" rtlCol="0">
            <a:spAutoFit/>
          </a:bodyPr>
          <a:lstStyle/>
          <a:p>
            <a:pPr algn="r">
              <a:spcAft>
                <a:spcPts val="1200"/>
              </a:spcAft>
            </a:pPr>
            <a:r>
              <a:rPr lang="en-US" dirty="0"/>
              <a:t>gleeful</a:t>
            </a:r>
          </a:p>
          <a:p>
            <a:pPr algn="r">
              <a:spcAft>
                <a:spcPts val="1200"/>
              </a:spcAft>
            </a:pPr>
            <a:r>
              <a:rPr lang="en-US" dirty="0"/>
              <a:t>sad</a:t>
            </a:r>
          </a:p>
          <a:p>
            <a:pPr algn="r">
              <a:spcAft>
                <a:spcPts val="1200"/>
              </a:spcAft>
            </a:pPr>
            <a:r>
              <a:rPr lang="en-US" dirty="0"/>
              <a:t>miserable</a:t>
            </a:r>
          </a:p>
          <a:p>
            <a:pPr algn="r">
              <a:spcAft>
                <a:spcPts val="1200"/>
              </a:spcAft>
            </a:pPr>
            <a:r>
              <a:rPr lang="en-US" dirty="0"/>
              <a:t>sorrowful</a:t>
            </a:r>
          </a:p>
          <a:p>
            <a:pPr algn="r">
              <a:spcAft>
                <a:spcPts val="1200"/>
              </a:spcAft>
            </a:pPr>
            <a:r>
              <a:rPr lang="en-US" dirty="0"/>
              <a:t>upset</a:t>
            </a:r>
          </a:p>
          <a:p>
            <a:pPr algn="r">
              <a:spcAft>
                <a:spcPts val="1200"/>
              </a:spcAft>
            </a:pPr>
            <a:r>
              <a:rPr lang="en-US" dirty="0"/>
              <a:t>down</a:t>
            </a:r>
          </a:p>
          <a:p>
            <a:pPr algn="r">
              <a:spcAft>
                <a:spcPts val="1200"/>
              </a:spcAft>
            </a:pPr>
            <a:r>
              <a:rPr lang="en-US" dirty="0"/>
              <a:t>content</a:t>
            </a:r>
          </a:p>
          <a:p>
            <a:pPr algn="r">
              <a:spcAft>
                <a:spcPts val="1200"/>
              </a:spcAft>
            </a:pPr>
            <a:r>
              <a:rPr lang="en-US" dirty="0"/>
              <a:t>joyful</a:t>
            </a:r>
          </a:p>
          <a:p>
            <a:pPr algn="r">
              <a:spcAft>
                <a:spcPts val="1200"/>
              </a:spcAft>
            </a:pPr>
            <a:r>
              <a:rPr lang="en-US" dirty="0"/>
              <a:t>merry</a:t>
            </a:r>
          </a:p>
          <a:p>
            <a:pPr algn="r">
              <a:spcAft>
                <a:spcPts val="1200"/>
              </a:spcAft>
            </a:pPr>
            <a:r>
              <a:rPr lang="en-US" dirty="0"/>
              <a:t>satisfied</a:t>
            </a:r>
          </a:p>
          <a:p>
            <a:pPr algn="r">
              <a:spcAft>
                <a:spcPts val="1200"/>
              </a:spcAft>
            </a:pPr>
            <a:r>
              <a:rPr lang="en-US" dirty="0"/>
              <a:t>euphoric</a:t>
            </a:r>
          </a:p>
          <a:p>
            <a:pPr algn="r">
              <a:spcAft>
                <a:spcPts val="1200"/>
              </a:spcAft>
            </a:pPr>
            <a:r>
              <a:rPr lang="en-US" dirty="0"/>
              <a:t>gleeful</a:t>
            </a:r>
          </a:p>
          <a:p>
            <a:pPr algn="r">
              <a:spcAft>
                <a:spcPts val="1200"/>
              </a:spcAft>
            </a:pPr>
            <a:r>
              <a:rPr lang="en-US" dirty="0"/>
              <a:t>ecstatic</a:t>
            </a:r>
          </a:p>
          <a:p>
            <a:pPr algn="r">
              <a:spcAft>
                <a:spcPts val="1200"/>
              </a:spcAft>
            </a:pPr>
            <a:r>
              <a:rPr lang="en-US" dirty="0"/>
              <a:t>depressed</a:t>
            </a:r>
          </a:p>
          <a:p>
            <a:pPr algn="r">
              <a:spcAft>
                <a:spcPts val="1200"/>
              </a:spcAft>
            </a:pPr>
            <a:r>
              <a:rPr lang="en-US" dirty="0"/>
              <a:t>unhappy</a:t>
            </a:r>
          </a:p>
          <a:p>
            <a:pPr algn="r">
              <a:spcAft>
                <a:spcPts val="1200"/>
              </a:spcAft>
            </a:pPr>
            <a:r>
              <a:rPr lang="en-US" dirty="0" err="1"/>
              <a:t>i</a:t>
            </a:r>
            <a:endParaRPr lang="en-US" dirty="0"/>
          </a:p>
          <a:p>
            <a:pPr algn="r">
              <a:spcAft>
                <a:spcPts val="1200"/>
              </a:spcAft>
            </a:pPr>
            <a:r>
              <a:rPr lang="en-US" dirty="0"/>
              <a:t>am</a:t>
            </a:r>
          </a:p>
          <a:p>
            <a:pPr algn="r">
              <a:spcAft>
                <a:spcPts val="1200"/>
              </a:spcAft>
            </a:pPr>
            <a:r>
              <a:rPr lang="en-US" dirty="0"/>
              <a:t>melancholy</a:t>
            </a:r>
          </a:p>
          <a:p>
            <a:pPr algn="r">
              <a:spcAft>
                <a:spcPts val="1200"/>
              </a:spcAft>
            </a:pPr>
            <a:r>
              <a:rPr lang="en-US" dirty="0"/>
              <a:t>Satisfied</a:t>
            </a:r>
          </a:p>
          <a:p>
            <a:pPr algn="r">
              <a:spcAft>
                <a:spcPts val="1200"/>
              </a:spcAft>
            </a:pPr>
            <a:r>
              <a:rPr lang="en-US" dirty="0"/>
              <a:t>happy</a:t>
            </a:r>
          </a:p>
        </p:txBody>
      </p:sp>
      <p:graphicFrame>
        <p:nvGraphicFramePr>
          <p:cNvPr id="32" name="Table 31"/>
          <p:cNvGraphicFramePr>
            <a:graphicFrameLocks noGrp="1"/>
          </p:cNvGraphicFramePr>
          <p:nvPr/>
        </p:nvGraphicFramePr>
        <p:xfrm>
          <a:off x="1933176" y="4366179"/>
          <a:ext cx="8458860" cy="370840"/>
        </p:xfrm>
        <a:graphic>
          <a:graphicData uri="http://schemas.openxmlformats.org/drawingml/2006/table">
            <a:tbl>
              <a:tblPr firstRow="1" bandRow="1">
                <a:tableStyleId>{5C22544A-7EE6-4342-B048-85BDC9FD1C3A}</a:tableStyleId>
              </a:tblPr>
              <a:tblGrid>
                <a:gridCol w="422943">
                  <a:extLst>
                    <a:ext uri="{9D8B030D-6E8A-4147-A177-3AD203B41FA5}">
                      <a16:colId xmlns:a16="http://schemas.microsoft.com/office/drawing/2014/main" val="4081592767"/>
                    </a:ext>
                  </a:extLst>
                </a:gridCol>
                <a:gridCol w="422943">
                  <a:extLst>
                    <a:ext uri="{9D8B030D-6E8A-4147-A177-3AD203B41FA5}">
                      <a16:colId xmlns:a16="http://schemas.microsoft.com/office/drawing/2014/main" val="342086459"/>
                    </a:ext>
                  </a:extLst>
                </a:gridCol>
                <a:gridCol w="422943">
                  <a:extLst>
                    <a:ext uri="{9D8B030D-6E8A-4147-A177-3AD203B41FA5}">
                      <a16:colId xmlns:a16="http://schemas.microsoft.com/office/drawing/2014/main" val="3474831274"/>
                    </a:ext>
                  </a:extLst>
                </a:gridCol>
                <a:gridCol w="422943">
                  <a:extLst>
                    <a:ext uri="{9D8B030D-6E8A-4147-A177-3AD203B41FA5}">
                      <a16:colId xmlns:a16="http://schemas.microsoft.com/office/drawing/2014/main" val="217631323"/>
                    </a:ext>
                  </a:extLst>
                </a:gridCol>
                <a:gridCol w="422943">
                  <a:extLst>
                    <a:ext uri="{9D8B030D-6E8A-4147-A177-3AD203B41FA5}">
                      <a16:colId xmlns:a16="http://schemas.microsoft.com/office/drawing/2014/main" val="3527401608"/>
                    </a:ext>
                  </a:extLst>
                </a:gridCol>
                <a:gridCol w="422943">
                  <a:extLst>
                    <a:ext uri="{9D8B030D-6E8A-4147-A177-3AD203B41FA5}">
                      <a16:colId xmlns:a16="http://schemas.microsoft.com/office/drawing/2014/main" val="71044606"/>
                    </a:ext>
                  </a:extLst>
                </a:gridCol>
                <a:gridCol w="422943">
                  <a:extLst>
                    <a:ext uri="{9D8B030D-6E8A-4147-A177-3AD203B41FA5}">
                      <a16:colId xmlns:a16="http://schemas.microsoft.com/office/drawing/2014/main" val="1617904699"/>
                    </a:ext>
                  </a:extLst>
                </a:gridCol>
                <a:gridCol w="422943">
                  <a:extLst>
                    <a:ext uri="{9D8B030D-6E8A-4147-A177-3AD203B41FA5}">
                      <a16:colId xmlns:a16="http://schemas.microsoft.com/office/drawing/2014/main" val="1019104690"/>
                    </a:ext>
                  </a:extLst>
                </a:gridCol>
                <a:gridCol w="422943">
                  <a:extLst>
                    <a:ext uri="{9D8B030D-6E8A-4147-A177-3AD203B41FA5}">
                      <a16:colId xmlns:a16="http://schemas.microsoft.com/office/drawing/2014/main" val="1607840343"/>
                    </a:ext>
                  </a:extLst>
                </a:gridCol>
                <a:gridCol w="422943">
                  <a:extLst>
                    <a:ext uri="{9D8B030D-6E8A-4147-A177-3AD203B41FA5}">
                      <a16:colId xmlns:a16="http://schemas.microsoft.com/office/drawing/2014/main" val="3897121448"/>
                    </a:ext>
                  </a:extLst>
                </a:gridCol>
                <a:gridCol w="422943">
                  <a:extLst>
                    <a:ext uri="{9D8B030D-6E8A-4147-A177-3AD203B41FA5}">
                      <a16:colId xmlns:a16="http://schemas.microsoft.com/office/drawing/2014/main" val="1233070038"/>
                    </a:ext>
                  </a:extLst>
                </a:gridCol>
                <a:gridCol w="422943">
                  <a:extLst>
                    <a:ext uri="{9D8B030D-6E8A-4147-A177-3AD203B41FA5}">
                      <a16:colId xmlns:a16="http://schemas.microsoft.com/office/drawing/2014/main" val="227495959"/>
                    </a:ext>
                  </a:extLst>
                </a:gridCol>
                <a:gridCol w="422943">
                  <a:extLst>
                    <a:ext uri="{9D8B030D-6E8A-4147-A177-3AD203B41FA5}">
                      <a16:colId xmlns:a16="http://schemas.microsoft.com/office/drawing/2014/main" val="368435216"/>
                    </a:ext>
                  </a:extLst>
                </a:gridCol>
                <a:gridCol w="422943">
                  <a:extLst>
                    <a:ext uri="{9D8B030D-6E8A-4147-A177-3AD203B41FA5}">
                      <a16:colId xmlns:a16="http://schemas.microsoft.com/office/drawing/2014/main" val="4289944958"/>
                    </a:ext>
                  </a:extLst>
                </a:gridCol>
                <a:gridCol w="422943">
                  <a:extLst>
                    <a:ext uri="{9D8B030D-6E8A-4147-A177-3AD203B41FA5}">
                      <a16:colId xmlns:a16="http://schemas.microsoft.com/office/drawing/2014/main" val="2658057197"/>
                    </a:ext>
                  </a:extLst>
                </a:gridCol>
                <a:gridCol w="422943">
                  <a:extLst>
                    <a:ext uri="{9D8B030D-6E8A-4147-A177-3AD203B41FA5}">
                      <a16:colId xmlns:a16="http://schemas.microsoft.com/office/drawing/2014/main" val="3671936088"/>
                    </a:ext>
                  </a:extLst>
                </a:gridCol>
                <a:gridCol w="422943">
                  <a:extLst>
                    <a:ext uri="{9D8B030D-6E8A-4147-A177-3AD203B41FA5}">
                      <a16:colId xmlns:a16="http://schemas.microsoft.com/office/drawing/2014/main" val="2143562426"/>
                    </a:ext>
                  </a:extLst>
                </a:gridCol>
                <a:gridCol w="422943">
                  <a:extLst>
                    <a:ext uri="{9D8B030D-6E8A-4147-A177-3AD203B41FA5}">
                      <a16:colId xmlns:a16="http://schemas.microsoft.com/office/drawing/2014/main" val="1783432820"/>
                    </a:ext>
                  </a:extLst>
                </a:gridCol>
                <a:gridCol w="422943">
                  <a:extLst>
                    <a:ext uri="{9D8B030D-6E8A-4147-A177-3AD203B41FA5}">
                      <a16:colId xmlns:a16="http://schemas.microsoft.com/office/drawing/2014/main" val="2886668387"/>
                    </a:ext>
                  </a:extLst>
                </a:gridCol>
                <a:gridCol w="422943">
                  <a:extLst>
                    <a:ext uri="{9D8B030D-6E8A-4147-A177-3AD203B41FA5}">
                      <a16:colId xmlns:a16="http://schemas.microsoft.com/office/drawing/2014/main" val="1859944802"/>
                    </a:ext>
                  </a:extLst>
                </a:gridCol>
              </a:tblGrid>
              <a:tr h="370840">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tc>
                  <a:txBody>
                    <a:bodyPr/>
                    <a:lstStyle/>
                    <a:p>
                      <a:pPr algn="ctr"/>
                      <a:endParaRPr lang="en-US" sz="1300" dirty="0">
                        <a:solidFill>
                          <a:schemeClr val="tx1"/>
                        </a:solidFill>
                      </a:endParaRPr>
                    </a:p>
                  </a:txBody>
                  <a:tcPr>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8829326"/>
                  </a:ext>
                </a:extLst>
              </a:tr>
            </a:tbl>
          </a:graphicData>
        </a:graphic>
      </p:graphicFrame>
      <p:sp>
        <p:nvSpPr>
          <p:cNvPr id="33" name="TextBox 32"/>
          <p:cNvSpPr txBox="1"/>
          <p:nvPr/>
        </p:nvSpPr>
        <p:spPr>
          <a:xfrm>
            <a:off x="4014448" y="6029624"/>
            <a:ext cx="3823675" cy="369332"/>
          </a:xfrm>
          <a:prstGeom prst="rect">
            <a:avLst/>
          </a:prstGeom>
          <a:noFill/>
        </p:spPr>
        <p:txBody>
          <a:bodyPr wrap="none" rtlCol="0">
            <a:spAutoFit/>
          </a:bodyPr>
          <a:lstStyle/>
          <a:p>
            <a:r>
              <a:rPr lang="en-US" dirty="0"/>
              <a:t>“I’m so depressed coach K is retiring…”</a:t>
            </a:r>
          </a:p>
        </p:txBody>
      </p:sp>
      <p:sp>
        <p:nvSpPr>
          <p:cNvPr id="34" name="TextBox 33">
            <a:extLst>
              <a:ext uri="{FF2B5EF4-FFF2-40B4-BE49-F238E27FC236}">
                <a16:creationId xmlns:a16="http://schemas.microsoft.com/office/drawing/2014/main" id="{CC32AC06-632F-43A5-BCC3-B6853BF55ED1}"/>
              </a:ext>
            </a:extLst>
          </p:cNvPr>
          <p:cNvSpPr txBox="1"/>
          <p:nvPr/>
        </p:nvSpPr>
        <p:spPr>
          <a:xfrm>
            <a:off x="1374890" y="4300607"/>
            <a:ext cx="543479"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i="1" baseline="-25000" dirty="0">
                <a:latin typeface="Times New Roman" panose="02020603050405020304" pitchFamily="18" charset="0"/>
                <a:cs typeface="Times New Roman" panose="02020603050405020304" pitchFamily="18" charset="0"/>
              </a:rPr>
              <a:t>i</a:t>
            </a:r>
            <a:endParaRPr lang="en-US" sz="2797" baseline="-25000" dirty="0">
              <a:latin typeface="Times New Roman" panose="02020603050405020304" pitchFamily="18" charset="0"/>
              <a:cs typeface="Times New Roman" panose="02020603050405020304" pitchFamily="18" charset="0"/>
            </a:endParaRPr>
          </a:p>
        </p:txBody>
      </p:sp>
      <p:cxnSp>
        <p:nvCxnSpPr>
          <p:cNvPr id="60" name="Straight Arrow Connector 59">
            <a:extLst>
              <a:ext uri="{FF2B5EF4-FFF2-40B4-BE49-F238E27FC236}">
                <a16:creationId xmlns:a16="http://schemas.microsoft.com/office/drawing/2014/main" id="{213A1C08-7264-534B-BF7D-B870FCECD83D}"/>
              </a:ext>
            </a:extLst>
          </p:cNvPr>
          <p:cNvCxnSpPr>
            <a:cxnSpLocks/>
          </p:cNvCxnSpPr>
          <p:nvPr/>
        </p:nvCxnSpPr>
        <p:spPr>
          <a:xfrm flipH="1" flipV="1">
            <a:off x="5935929" y="2810355"/>
            <a:ext cx="2918729" cy="1548623"/>
          </a:xfrm>
          <a:prstGeom prst="straightConnector1">
            <a:avLst/>
          </a:prstGeom>
          <a:ln>
            <a:solidFill>
              <a:schemeClr val="tx1">
                <a:lumMod val="65000"/>
                <a:lumOff val="35000"/>
              </a:schemeClr>
            </a:solidFill>
            <a:tailEnd type="triangle"/>
          </a:ln>
        </p:spPr>
        <p:style>
          <a:lnRef idx="2">
            <a:schemeClr val="dk1"/>
          </a:lnRef>
          <a:fillRef idx="0">
            <a:schemeClr val="dk1"/>
          </a:fillRef>
          <a:effectRef idx="1">
            <a:schemeClr val="dk1"/>
          </a:effectRef>
          <a:fontRef idx="minor">
            <a:schemeClr val="tx1"/>
          </a:fontRef>
        </p:style>
      </p:cxnSp>
      <p:cxnSp>
        <p:nvCxnSpPr>
          <p:cNvPr id="62" name="Straight Arrow Connector 61">
            <a:extLst>
              <a:ext uri="{FF2B5EF4-FFF2-40B4-BE49-F238E27FC236}">
                <a16:creationId xmlns:a16="http://schemas.microsoft.com/office/drawing/2014/main" id="{E1DE7A53-058C-B347-BC25-AB052A7D272E}"/>
              </a:ext>
            </a:extLst>
          </p:cNvPr>
          <p:cNvCxnSpPr>
            <a:cxnSpLocks/>
          </p:cNvCxnSpPr>
          <p:nvPr/>
        </p:nvCxnSpPr>
        <p:spPr>
          <a:xfrm flipH="1" flipV="1">
            <a:off x="5956139" y="2799119"/>
            <a:ext cx="2151085" cy="1517251"/>
          </a:xfrm>
          <a:prstGeom prst="straightConnector1">
            <a:avLst/>
          </a:prstGeom>
          <a:ln>
            <a:solidFill>
              <a:schemeClr val="tx1"/>
            </a:solidFill>
            <a:prstDash val="dash"/>
            <a:tailEnd type="triangle"/>
          </a:ln>
        </p:spPr>
        <p:style>
          <a:lnRef idx="2">
            <a:schemeClr val="dk1"/>
          </a:lnRef>
          <a:fillRef idx="0">
            <a:schemeClr val="dk1"/>
          </a:fillRef>
          <a:effectRef idx="1">
            <a:schemeClr val="dk1"/>
          </a:effectRef>
          <a:fontRef idx="minor">
            <a:schemeClr val="tx1"/>
          </a:fontRef>
        </p:style>
      </p:cxnSp>
      <p:cxnSp>
        <p:nvCxnSpPr>
          <p:cNvPr id="64" name="Straight Arrow Connector 63">
            <a:extLst>
              <a:ext uri="{FF2B5EF4-FFF2-40B4-BE49-F238E27FC236}">
                <a16:creationId xmlns:a16="http://schemas.microsoft.com/office/drawing/2014/main" id="{D28AE069-5836-464E-9C93-A719A0595B13}"/>
              </a:ext>
            </a:extLst>
          </p:cNvPr>
          <p:cNvCxnSpPr>
            <a:cxnSpLocks/>
          </p:cNvCxnSpPr>
          <p:nvPr/>
        </p:nvCxnSpPr>
        <p:spPr>
          <a:xfrm flipH="1" flipV="1">
            <a:off x="5935931" y="2820214"/>
            <a:ext cx="3387324" cy="1528943"/>
          </a:xfrm>
          <a:prstGeom prst="straightConnector1">
            <a:avLst/>
          </a:prstGeom>
          <a:ln>
            <a:solidFill>
              <a:schemeClr val="accent1"/>
            </a:solidFill>
            <a:tailEnd type="triangle"/>
          </a:ln>
        </p:spPr>
        <p:style>
          <a:lnRef idx="2">
            <a:schemeClr val="dk1"/>
          </a:lnRef>
          <a:fillRef idx="0">
            <a:schemeClr val="dk1"/>
          </a:fillRef>
          <a:effectRef idx="1">
            <a:schemeClr val="dk1"/>
          </a:effectRef>
          <a:fontRef idx="minor">
            <a:schemeClr val="tx1"/>
          </a:fontRef>
        </p:style>
      </p:cxnSp>
      <p:cxnSp>
        <p:nvCxnSpPr>
          <p:cNvPr id="65" name="Straight Arrow Connector 64">
            <a:extLst>
              <a:ext uri="{FF2B5EF4-FFF2-40B4-BE49-F238E27FC236}">
                <a16:creationId xmlns:a16="http://schemas.microsoft.com/office/drawing/2014/main" id="{FCAD43C3-5611-4743-9BA6-50F550926F4D}"/>
              </a:ext>
            </a:extLst>
          </p:cNvPr>
          <p:cNvCxnSpPr>
            <a:cxnSpLocks/>
          </p:cNvCxnSpPr>
          <p:nvPr/>
        </p:nvCxnSpPr>
        <p:spPr>
          <a:xfrm flipH="1" flipV="1">
            <a:off x="5946564" y="2832665"/>
            <a:ext cx="3801525" cy="1516491"/>
          </a:xfrm>
          <a:prstGeom prst="straightConnector1">
            <a:avLst/>
          </a:prstGeom>
          <a:ln>
            <a:solidFill>
              <a:schemeClr val="accent2"/>
            </a:solidFill>
            <a:tailEnd type="triangle"/>
          </a:ln>
        </p:spPr>
        <p:style>
          <a:lnRef idx="2">
            <a:schemeClr val="dk1"/>
          </a:lnRef>
          <a:fillRef idx="0">
            <a:schemeClr val="dk1"/>
          </a:fillRef>
          <a:effectRef idx="1">
            <a:schemeClr val="dk1"/>
          </a:effectRef>
          <a:fontRef idx="minor">
            <a:schemeClr val="tx1"/>
          </a:fontRef>
        </p:style>
      </p:cxnSp>
      <p:cxnSp>
        <p:nvCxnSpPr>
          <p:cNvPr id="69" name="Straight Arrow Connector 68">
            <a:extLst>
              <a:ext uri="{FF2B5EF4-FFF2-40B4-BE49-F238E27FC236}">
                <a16:creationId xmlns:a16="http://schemas.microsoft.com/office/drawing/2014/main" id="{213A1C08-7264-534B-BF7D-B870FCECD83D}"/>
              </a:ext>
            </a:extLst>
          </p:cNvPr>
          <p:cNvCxnSpPr>
            <a:cxnSpLocks/>
          </p:cNvCxnSpPr>
          <p:nvPr/>
        </p:nvCxnSpPr>
        <p:spPr>
          <a:xfrm flipV="1">
            <a:off x="5404978" y="2832666"/>
            <a:ext cx="510745" cy="1544153"/>
          </a:xfrm>
          <a:prstGeom prst="straightConnector1">
            <a:avLst/>
          </a:prstGeom>
          <a:ln>
            <a:solidFill>
              <a:schemeClr val="accent2"/>
            </a:solidFill>
            <a:tailEnd type="triangle"/>
          </a:ln>
        </p:spPr>
        <p:style>
          <a:lnRef idx="2">
            <a:schemeClr val="dk1"/>
          </a:lnRef>
          <a:fillRef idx="0">
            <a:schemeClr val="dk1"/>
          </a:fillRef>
          <a:effectRef idx="1">
            <a:schemeClr val="dk1"/>
          </a:effectRef>
          <a:fontRef idx="minor">
            <a:schemeClr val="tx1"/>
          </a:fontRef>
        </p:style>
      </p:cxnSp>
      <p:cxnSp>
        <p:nvCxnSpPr>
          <p:cNvPr id="70" name="Straight Arrow Connector 69">
            <a:extLst>
              <a:ext uri="{FF2B5EF4-FFF2-40B4-BE49-F238E27FC236}">
                <a16:creationId xmlns:a16="http://schemas.microsoft.com/office/drawing/2014/main" id="{C134D0CD-BAC0-5F44-839E-0CBDCB88BB08}"/>
              </a:ext>
            </a:extLst>
          </p:cNvPr>
          <p:cNvCxnSpPr>
            <a:cxnSpLocks/>
          </p:cNvCxnSpPr>
          <p:nvPr/>
        </p:nvCxnSpPr>
        <p:spPr>
          <a:xfrm flipH="1" flipV="1">
            <a:off x="5935935" y="2825126"/>
            <a:ext cx="1672992" cy="1546783"/>
          </a:xfrm>
          <a:prstGeom prst="straightConnector1">
            <a:avLst/>
          </a:prstGeom>
          <a:ln>
            <a:solidFill>
              <a:schemeClr val="tx1"/>
            </a:solidFill>
            <a:prstDash val="dash"/>
            <a:tailEnd type="triangle"/>
          </a:ln>
        </p:spPr>
        <p:style>
          <a:lnRef idx="2">
            <a:schemeClr val="dk1"/>
          </a:lnRef>
          <a:fillRef idx="0">
            <a:schemeClr val="dk1"/>
          </a:fillRef>
          <a:effectRef idx="1">
            <a:schemeClr val="dk1"/>
          </a:effectRef>
          <a:fontRef idx="minor">
            <a:schemeClr val="tx1"/>
          </a:fontRef>
        </p:style>
      </p:cxnSp>
      <p:cxnSp>
        <p:nvCxnSpPr>
          <p:cNvPr id="71" name="Straight Arrow Connector 70">
            <a:extLst>
              <a:ext uri="{FF2B5EF4-FFF2-40B4-BE49-F238E27FC236}">
                <a16:creationId xmlns:a16="http://schemas.microsoft.com/office/drawing/2014/main" id="{E1DE7A53-058C-B347-BC25-AB052A7D272E}"/>
              </a:ext>
            </a:extLst>
          </p:cNvPr>
          <p:cNvCxnSpPr>
            <a:cxnSpLocks/>
          </p:cNvCxnSpPr>
          <p:nvPr/>
        </p:nvCxnSpPr>
        <p:spPr>
          <a:xfrm flipV="1">
            <a:off x="4657544" y="2810357"/>
            <a:ext cx="1278389" cy="1523855"/>
          </a:xfrm>
          <a:prstGeom prst="straightConnector1">
            <a:avLst/>
          </a:prstGeom>
          <a:ln>
            <a:solidFill>
              <a:schemeClr val="accent2"/>
            </a:solidFill>
            <a:tailEnd type="triangle"/>
          </a:ln>
        </p:spPr>
        <p:style>
          <a:lnRef idx="2">
            <a:schemeClr val="dk1"/>
          </a:lnRef>
          <a:fillRef idx="0">
            <a:schemeClr val="dk1"/>
          </a:fillRef>
          <a:effectRef idx="1">
            <a:schemeClr val="dk1"/>
          </a:effectRef>
          <a:fontRef idx="minor">
            <a:schemeClr val="tx1"/>
          </a:fontRef>
        </p:style>
      </p:cxnSp>
      <p:cxnSp>
        <p:nvCxnSpPr>
          <p:cNvPr id="72" name="Straight Arrow Connector 71">
            <a:extLst>
              <a:ext uri="{FF2B5EF4-FFF2-40B4-BE49-F238E27FC236}">
                <a16:creationId xmlns:a16="http://schemas.microsoft.com/office/drawing/2014/main" id="{F4049EAA-17DF-7E42-A394-6984E48ED682}"/>
              </a:ext>
            </a:extLst>
          </p:cNvPr>
          <p:cNvCxnSpPr>
            <a:cxnSpLocks/>
          </p:cNvCxnSpPr>
          <p:nvPr/>
        </p:nvCxnSpPr>
        <p:spPr>
          <a:xfrm flipV="1">
            <a:off x="5051771" y="2799120"/>
            <a:ext cx="884163" cy="1567877"/>
          </a:xfrm>
          <a:prstGeom prst="straightConnector1">
            <a:avLst/>
          </a:prstGeom>
          <a:ln>
            <a:solidFill>
              <a:schemeClr val="accent2"/>
            </a:solidFill>
            <a:tailEnd type="triangle"/>
          </a:ln>
        </p:spPr>
        <p:style>
          <a:lnRef idx="2">
            <a:schemeClr val="dk1"/>
          </a:lnRef>
          <a:fillRef idx="0">
            <a:schemeClr val="dk1"/>
          </a:fillRef>
          <a:effectRef idx="1">
            <a:schemeClr val="dk1"/>
          </a:effectRef>
          <a:fontRef idx="minor">
            <a:schemeClr val="tx1"/>
          </a:fontRef>
        </p:style>
      </p:cxnSp>
      <p:cxnSp>
        <p:nvCxnSpPr>
          <p:cNvPr id="73" name="Straight Arrow Connector 72">
            <a:extLst>
              <a:ext uri="{FF2B5EF4-FFF2-40B4-BE49-F238E27FC236}">
                <a16:creationId xmlns:a16="http://schemas.microsoft.com/office/drawing/2014/main" id="{D28AE069-5836-464E-9C93-A719A0595B13}"/>
              </a:ext>
            </a:extLst>
          </p:cNvPr>
          <p:cNvCxnSpPr>
            <a:cxnSpLocks/>
          </p:cNvCxnSpPr>
          <p:nvPr/>
        </p:nvCxnSpPr>
        <p:spPr>
          <a:xfrm flipV="1">
            <a:off x="5873576" y="2820214"/>
            <a:ext cx="42147" cy="1546783"/>
          </a:xfrm>
          <a:prstGeom prst="straightConnector1">
            <a:avLst/>
          </a:prstGeom>
          <a:ln>
            <a:solidFill>
              <a:schemeClr val="accent2"/>
            </a:solidFill>
            <a:tailEnd type="triangle"/>
          </a:ln>
        </p:spPr>
        <p:style>
          <a:lnRef idx="2">
            <a:schemeClr val="dk1"/>
          </a:lnRef>
          <a:fillRef idx="0">
            <a:schemeClr val="dk1"/>
          </a:fillRef>
          <a:effectRef idx="1">
            <a:schemeClr val="dk1"/>
          </a:effectRef>
          <a:fontRef idx="minor">
            <a:schemeClr val="tx1"/>
          </a:fontRef>
        </p:style>
      </p:cxnSp>
      <p:cxnSp>
        <p:nvCxnSpPr>
          <p:cNvPr id="74" name="Straight Arrow Connector 73">
            <a:extLst>
              <a:ext uri="{FF2B5EF4-FFF2-40B4-BE49-F238E27FC236}">
                <a16:creationId xmlns:a16="http://schemas.microsoft.com/office/drawing/2014/main" id="{FCAD43C3-5611-4743-9BA6-50F550926F4D}"/>
              </a:ext>
            </a:extLst>
          </p:cNvPr>
          <p:cNvCxnSpPr>
            <a:cxnSpLocks/>
          </p:cNvCxnSpPr>
          <p:nvPr/>
        </p:nvCxnSpPr>
        <p:spPr>
          <a:xfrm flipH="1" flipV="1">
            <a:off x="5935934" y="2800429"/>
            <a:ext cx="362477" cy="1566569"/>
          </a:xfrm>
          <a:prstGeom prst="straightConnector1">
            <a:avLst/>
          </a:prstGeom>
          <a:ln>
            <a:solidFill>
              <a:schemeClr val="accent2"/>
            </a:solidFill>
            <a:tailEnd type="triangle"/>
          </a:ln>
        </p:spPr>
        <p:style>
          <a:lnRef idx="2">
            <a:schemeClr val="dk1"/>
          </a:lnRef>
          <a:fillRef idx="0">
            <a:schemeClr val="dk1"/>
          </a:fillRef>
          <a:effectRef idx="1">
            <a:schemeClr val="dk1"/>
          </a:effectRef>
          <a:fontRef idx="minor">
            <a:schemeClr val="tx1"/>
          </a:fontRef>
        </p:style>
      </p:cxnSp>
      <p:cxnSp>
        <p:nvCxnSpPr>
          <p:cNvPr id="75" name="Straight Arrow Connector 74">
            <a:extLst>
              <a:ext uri="{FF2B5EF4-FFF2-40B4-BE49-F238E27FC236}">
                <a16:creationId xmlns:a16="http://schemas.microsoft.com/office/drawing/2014/main" id="{08BE6C33-E740-FC40-A977-E150AA9A4605}"/>
              </a:ext>
            </a:extLst>
          </p:cNvPr>
          <p:cNvCxnSpPr>
            <a:cxnSpLocks/>
          </p:cNvCxnSpPr>
          <p:nvPr/>
        </p:nvCxnSpPr>
        <p:spPr>
          <a:xfrm flipH="1" flipV="1">
            <a:off x="5915723" y="2800429"/>
            <a:ext cx="769583" cy="1533783"/>
          </a:xfrm>
          <a:prstGeom prst="straightConnector1">
            <a:avLst/>
          </a:prstGeom>
          <a:ln>
            <a:solidFill>
              <a:schemeClr val="accent2"/>
            </a:solidFill>
            <a:tailEnd type="triangle"/>
          </a:ln>
        </p:spPr>
        <p:style>
          <a:lnRef idx="2">
            <a:schemeClr val="dk1"/>
          </a:lnRef>
          <a:fillRef idx="0">
            <a:schemeClr val="dk1"/>
          </a:fillRef>
          <a:effectRef idx="1">
            <a:schemeClr val="dk1"/>
          </a:effectRef>
          <a:fontRef idx="minor">
            <a:schemeClr val="tx1"/>
          </a:fontRef>
        </p:style>
      </p:cxnSp>
      <p:cxnSp>
        <p:nvCxnSpPr>
          <p:cNvPr id="76" name="Straight Arrow Connector 75">
            <a:extLst>
              <a:ext uri="{FF2B5EF4-FFF2-40B4-BE49-F238E27FC236}">
                <a16:creationId xmlns:a16="http://schemas.microsoft.com/office/drawing/2014/main" id="{090EA6B8-77A2-EA4B-B703-C5ED9D5382E8}"/>
              </a:ext>
            </a:extLst>
          </p:cNvPr>
          <p:cNvCxnSpPr>
            <a:cxnSpLocks/>
          </p:cNvCxnSpPr>
          <p:nvPr/>
        </p:nvCxnSpPr>
        <p:spPr>
          <a:xfrm flipH="1" flipV="1">
            <a:off x="5915723" y="2825125"/>
            <a:ext cx="1298400" cy="1546783"/>
          </a:xfrm>
          <a:prstGeom prst="straightConnector1">
            <a:avLst/>
          </a:prstGeom>
          <a:ln>
            <a:solidFill>
              <a:schemeClr val="accent2"/>
            </a:solidFill>
            <a:tailEnd type="triangle"/>
          </a:ln>
        </p:spPr>
        <p:style>
          <a:lnRef idx="2">
            <a:schemeClr val="dk1"/>
          </a:lnRef>
          <a:fillRef idx="0">
            <a:schemeClr val="dk1"/>
          </a:fillRef>
          <a:effectRef idx="1">
            <a:schemeClr val="dk1"/>
          </a:effectRef>
          <a:fontRef idx="minor">
            <a:schemeClr val="tx1"/>
          </a:fontRef>
        </p:style>
      </p:cxnSp>
      <p:sp>
        <p:nvSpPr>
          <p:cNvPr id="84" name="TextBox 83">
            <a:extLst>
              <a:ext uri="{FF2B5EF4-FFF2-40B4-BE49-F238E27FC236}">
                <a16:creationId xmlns:a16="http://schemas.microsoft.com/office/drawing/2014/main" id="{938B7CFD-346D-414D-A4AC-DF1E1B8836E9}"/>
              </a:ext>
            </a:extLst>
          </p:cNvPr>
          <p:cNvSpPr txBox="1"/>
          <p:nvPr/>
        </p:nvSpPr>
        <p:spPr>
          <a:xfrm>
            <a:off x="8654783" y="3075743"/>
            <a:ext cx="706299" cy="522772"/>
          </a:xfrm>
          <a:prstGeom prst="rect">
            <a:avLst/>
          </a:prstGeom>
          <a:noFill/>
          <a:ln>
            <a:noFill/>
          </a:ln>
        </p:spPr>
        <p:txBody>
          <a:bodyPr wrap="square" rtlCol="0">
            <a:spAutoFit/>
          </a:bodyPr>
          <a:lstStyle/>
          <a:p>
            <a:r>
              <a:rPr lang="en-US" sz="2797" i="1" dirty="0" err="1">
                <a:latin typeface="Times New Roman" panose="02020603050405020304" pitchFamily="18" charset="0"/>
                <a:cs typeface="Times New Roman" panose="02020603050405020304" pitchFamily="18" charset="0"/>
              </a:rPr>
              <a:t>b</a:t>
            </a:r>
            <a:r>
              <a:rPr lang="en-US" sz="2797" i="1" baseline="-25000" dirty="0" err="1">
                <a:latin typeface="Times New Roman" panose="02020603050405020304" pitchFamily="18" charset="0"/>
                <a:cs typeface="Times New Roman" panose="02020603050405020304" pitchFamily="18" charset="0"/>
              </a:rPr>
              <a:t>M</a:t>
            </a:r>
            <a:endParaRPr lang="en-US" sz="2797" baseline="-25000" dirty="0">
              <a:latin typeface="Times New Roman" panose="02020603050405020304" pitchFamily="18" charset="0"/>
              <a:cs typeface="Times New Roman" panose="02020603050405020304" pitchFamily="18" charset="0"/>
            </a:endParaRPr>
          </a:p>
        </p:txBody>
      </p:sp>
      <p:cxnSp>
        <p:nvCxnSpPr>
          <p:cNvPr id="40" name="Straight Arrow Connector 39">
            <a:extLst>
              <a:ext uri="{FF2B5EF4-FFF2-40B4-BE49-F238E27FC236}">
                <a16:creationId xmlns:a16="http://schemas.microsoft.com/office/drawing/2014/main" id="{D28AE069-5836-464E-9C93-A719A0595B13}"/>
              </a:ext>
            </a:extLst>
          </p:cNvPr>
          <p:cNvCxnSpPr>
            <a:cxnSpLocks/>
          </p:cNvCxnSpPr>
          <p:nvPr/>
        </p:nvCxnSpPr>
        <p:spPr>
          <a:xfrm flipH="1" flipV="1">
            <a:off x="5935926" y="2808101"/>
            <a:ext cx="2565660" cy="1538225"/>
          </a:xfrm>
          <a:prstGeom prst="straightConnector1">
            <a:avLst/>
          </a:prstGeom>
          <a:ln>
            <a:solidFill>
              <a:schemeClr val="tx1">
                <a:lumMod val="65000"/>
                <a:lumOff val="35000"/>
              </a:schemeClr>
            </a:solidFill>
            <a:tailEnd type="triangle"/>
          </a:ln>
        </p:spPr>
        <p:style>
          <a:lnRef idx="2">
            <a:schemeClr val="dk1"/>
          </a:lnRef>
          <a:fillRef idx="0">
            <a:schemeClr val="dk1"/>
          </a:fillRef>
          <a:effectRef idx="1">
            <a:schemeClr val="dk1"/>
          </a:effectRef>
          <a:fontRef idx="minor">
            <a:schemeClr val="tx1"/>
          </a:fontRef>
        </p:style>
      </p:cxnSp>
      <p:cxnSp>
        <p:nvCxnSpPr>
          <p:cNvPr id="45" name="Straight Arrow Connector 44">
            <a:extLst>
              <a:ext uri="{FF2B5EF4-FFF2-40B4-BE49-F238E27FC236}">
                <a16:creationId xmlns:a16="http://schemas.microsoft.com/office/drawing/2014/main" id="{D28AE069-5836-464E-9C93-A719A0595B13}"/>
              </a:ext>
            </a:extLst>
          </p:cNvPr>
          <p:cNvCxnSpPr>
            <a:cxnSpLocks/>
          </p:cNvCxnSpPr>
          <p:nvPr/>
        </p:nvCxnSpPr>
        <p:spPr>
          <a:xfrm flipV="1">
            <a:off x="2142311" y="2799120"/>
            <a:ext cx="3793615" cy="1535091"/>
          </a:xfrm>
          <a:prstGeom prst="straightConnector1">
            <a:avLst/>
          </a:prstGeom>
          <a:ln>
            <a:solidFill>
              <a:schemeClr val="tx1"/>
            </a:solidFill>
            <a:prstDash val="dash"/>
            <a:tailEnd type="triangle"/>
          </a:ln>
        </p:spPr>
        <p:style>
          <a:lnRef idx="2">
            <a:schemeClr val="dk1"/>
          </a:lnRef>
          <a:fillRef idx="0">
            <a:schemeClr val="dk1"/>
          </a:fillRef>
          <a:effectRef idx="1">
            <a:schemeClr val="dk1"/>
          </a:effectRef>
          <a:fontRef idx="minor">
            <a:schemeClr val="tx1"/>
          </a:fontRef>
        </p:style>
      </p:cxnSp>
      <p:cxnSp>
        <p:nvCxnSpPr>
          <p:cNvPr id="46" name="Straight Arrow Connector 45">
            <a:extLst>
              <a:ext uri="{FF2B5EF4-FFF2-40B4-BE49-F238E27FC236}">
                <a16:creationId xmlns:a16="http://schemas.microsoft.com/office/drawing/2014/main" id="{FCAD43C3-5611-4743-9BA6-50F550926F4D}"/>
              </a:ext>
            </a:extLst>
          </p:cNvPr>
          <p:cNvCxnSpPr>
            <a:cxnSpLocks/>
          </p:cNvCxnSpPr>
          <p:nvPr/>
        </p:nvCxnSpPr>
        <p:spPr>
          <a:xfrm flipH="1" flipV="1">
            <a:off x="5956075" y="2799119"/>
            <a:ext cx="4225895" cy="1535092"/>
          </a:xfrm>
          <a:prstGeom prst="straightConnector1">
            <a:avLst/>
          </a:prstGeom>
          <a:ln>
            <a:solidFill>
              <a:schemeClr val="tx1"/>
            </a:solidFill>
            <a:prstDash val="dash"/>
            <a:tailEnd type="triangle"/>
          </a:ln>
        </p:spPr>
        <p:style>
          <a:lnRef idx="2">
            <a:schemeClr val="dk1"/>
          </a:lnRef>
          <a:fillRef idx="0">
            <a:schemeClr val="dk1"/>
          </a:fillRef>
          <a:effectRef idx="1">
            <a:schemeClr val="dk1"/>
          </a:effectRef>
          <a:fontRef idx="minor">
            <a:schemeClr val="tx1"/>
          </a:fontRef>
        </p:style>
      </p:cxnSp>
      <p:graphicFrame>
        <p:nvGraphicFramePr>
          <p:cNvPr id="53" name="Table 52">
            <a:extLst>
              <a:ext uri="{FF2B5EF4-FFF2-40B4-BE49-F238E27FC236}">
                <a16:creationId xmlns:a16="http://schemas.microsoft.com/office/drawing/2014/main" id="{8FE3AF9D-0034-BB48-8D80-5EEF7924A8E3}"/>
              </a:ext>
            </a:extLst>
          </p:cNvPr>
          <p:cNvGraphicFramePr>
            <a:graphicFrameLocks noGrp="1"/>
          </p:cNvGraphicFramePr>
          <p:nvPr/>
        </p:nvGraphicFramePr>
        <p:xfrm>
          <a:off x="5695545" y="2493677"/>
          <a:ext cx="461487" cy="459473"/>
        </p:xfrm>
        <a:graphic>
          <a:graphicData uri="http://schemas.openxmlformats.org/drawingml/2006/table">
            <a:tbl>
              <a:tblPr firstRow="1" bandRow="1">
                <a:tableStyleId>{5C22544A-7EE6-4342-B048-85BDC9FD1C3A}</a:tableStyleId>
              </a:tblPr>
              <a:tblGrid>
                <a:gridCol w="461487">
                  <a:extLst>
                    <a:ext uri="{9D8B030D-6E8A-4147-A177-3AD203B41FA5}">
                      <a16:colId xmlns:a16="http://schemas.microsoft.com/office/drawing/2014/main" val="4002730172"/>
                    </a:ext>
                  </a:extLst>
                </a:gridCol>
              </a:tblGrid>
              <a:tr h="459473">
                <a:tc>
                  <a:txBody>
                    <a:bodyPr/>
                    <a:lstStyle/>
                    <a:p>
                      <a:endParaRPr lang="en-US" sz="1300" dirty="0"/>
                    </a:p>
                  </a:txBody>
                  <a:tcPr>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9050" cap="flat" cmpd="sng" algn="ctr">
                      <a:solidFill>
                        <a:schemeClr val="tx1"/>
                      </a:solidFill>
                      <a:prstDash val="solid"/>
                      <a:round/>
                      <a:headEnd type="none" w="med" len="med"/>
                      <a:tailEnd type="none" w="med" len="med"/>
                    </a:lnT>
                    <a:lnB w="1905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775152605"/>
                  </a:ext>
                </a:extLst>
              </a:tr>
            </a:tbl>
          </a:graphicData>
        </a:graphic>
      </p:graphicFrame>
      <p:sp>
        <p:nvSpPr>
          <p:cNvPr id="9" name="TextBox 8"/>
          <p:cNvSpPr txBox="1"/>
          <p:nvPr/>
        </p:nvSpPr>
        <p:spPr>
          <a:xfrm>
            <a:off x="6845378" y="1004967"/>
            <a:ext cx="3622017" cy="369332"/>
          </a:xfrm>
          <a:prstGeom prst="rect">
            <a:avLst/>
          </a:prstGeom>
          <a:noFill/>
        </p:spPr>
        <p:txBody>
          <a:bodyPr wrap="none" rtlCol="0">
            <a:spAutoFit/>
          </a:bodyPr>
          <a:lstStyle/>
          <a:p>
            <a:r>
              <a:rPr lang="en-US" dirty="0"/>
              <a:t>probability that sentiment is positive</a:t>
            </a:r>
          </a:p>
        </p:txBody>
      </p:sp>
      <p:sp>
        <p:nvSpPr>
          <p:cNvPr id="78" name="TextBox 77"/>
          <p:cNvSpPr txBox="1"/>
          <p:nvPr/>
        </p:nvSpPr>
        <p:spPr>
          <a:xfrm>
            <a:off x="929780" y="1224072"/>
            <a:ext cx="982320" cy="1477328"/>
          </a:xfrm>
          <a:prstGeom prst="rect">
            <a:avLst/>
          </a:prstGeom>
          <a:noFill/>
        </p:spPr>
        <p:txBody>
          <a:bodyPr wrap="none" rtlCol="0">
            <a:spAutoFit/>
          </a:bodyPr>
          <a:lstStyle/>
          <a:p>
            <a:r>
              <a:rPr lang="en-US" dirty="0">
                <a:solidFill>
                  <a:schemeClr val="accent2"/>
                </a:solidFill>
              </a:rPr>
              <a:t>positive</a:t>
            </a:r>
          </a:p>
          <a:p>
            <a:endParaRPr lang="en-US" dirty="0"/>
          </a:p>
          <a:p>
            <a:r>
              <a:rPr lang="en-US" dirty="0"/>
              <a:t>zero</a:t>
            </a:r>
          </a:p>
          <a:p>
            <a:endParaRPr lang="en-US" dirty="0"/>
          </a:p>
          <a:p>
            <a:r>
              <a:rPr lang="en-US" dirty="0">
                <a:solidFill>
                  <a:schemeClr val="tx2"/>
                </a:solidFill>
              </a:rPr>
              <a:t>negative</a:t>
            </a:r>
          </a:p>
        </p:txBody>
      </p:sp>
      <p:sp>
        <p:nvSpPr>
          <p:cNvPr id="38" name="TextBox 37">
            <a:extLst>
              <a:ext uri="{FF2B5EF4-FFF2-40B4-BE49-F238E27FC236}">
                <a16:creationId xmlns:a16="http://schemas.microsoft.com/office/drawing/2014/main" id="{7810C79F-85DD-4B49-855E-F59654352234}"/>
              </a:ext>
            </a:extLst>
          </p:cNvPr>
          <p:cNvSpPr txBox="1"/>
          <p:nvPr/>
        </p:nvSpPr>
        <p:spPr>
          <a:xfrm>
            <a:off x="3929494" y="6427266"/>
            <a:ext cx="4053161" cy="369332"/>
          </a:xfrm>
          <a:prstGeom prst="rect">
            <a:avLst/>
          </a:prstGeom>
          <a:noFill/>
        </p:spPr>
        <p:txBody>
          <a:bodyPr wrap="none" rtlCol="0">
            <a:spAutoFit/>
          </a:bodyPr>
          <a:lstStyle/>
          <a:p>
            <a:r>
              <a:rPr lang="en-US" dirty="0"/>
              <a:t>“I’m so happy coach K is finally retiring…”</a:t>
            </a:r>
          </a:p>
        </p:txBody>
      </p:sp>
      <p:pic>
        <p:nvPicPr>
          <p:cNvPr id="5" name="Audio 4">
            <a:hlinkClick r:id="" action="ppaction://media"/>
            <a:extLst>
              <a:ext uri="{FF2B5EF4-FFF2-40B4-BE49-F238E27FC236}">
                <a16:creationId xmlns:a16="http://schemas.microsoft.com/office/drawing/2014/main" id="{53D411C7-309C-364C-BAEB-4551D239224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42102247"/>
      </p:ext>
    </p:extLst>
  </p:cSld>
  <p:clrMapOvr>
    <a:masterClrMapping/>
  </p:clrMapOvr>
  <mc:AlternateContent xmlns:mc="http://schemas.openxmlformats.org/markup-compatibility/2006">
    <mc:Choice xmlns:p14="http://schemas.microsoft.com/office/powerpoint/2010/main" Requires="p14">
      <p:transition spd="slow" p14:dur="2000" advTm="45138"/>
    </mc:Choice>
    <mc:Fallback>
      <p:transition spd="slow" advTm="451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fontScale="85000" lnSpcReduction="20000"/>
          </a:bodyPr>
          <a:lstStyle/>
          <a:p>
            <a:r>
              <a:rPr lang="en-US" dirty="0"/>
              <a:t>Word vectors capture semantic attributes of words, allowing NLP models to make similar predictions for words with similar attributes</a:t>
            </a:r>
          </a:p>
          <a:p>
            <a:endParaRPr lang="en-US" dirty="0"/>
          </a:p>
          <a:p>
            <a:r>
              <a:rPr lang="en-US" dirty="0"/>
              <a:t>The key idea behind the learning of word vectors is that words are defined by the various contexts in which they appear</a:t>
            </a:r>
          </a:p>
          <a:p>
            <a:endParaRPr lang="en-US" dirty="0"/>
          </a:p>
          <a:p>
            <a:r>
              <a:rPr lang="en-US" dirty="0"/>
              <a:t>We explored a ‘very simple word embedding based model’, which makes predictions based on a summary of word attributes across an entire sentence of interest</a:t>
            </a:r>
          </a:p>
          <a:p>
            <a:endParaRPr lang="en-US" dirty="0"/>
          </a:p>
          <a:p>
            <a:r>
              <a:rPr lang="en-US" dirty="0"/>
              <a:t>A sequence of word vectors is very similar to a time series of numeric measurements, so we can use similar models (e.g. RNNs) for the two</a:t>
            </a:r>
          </a:p>
        </p:txBody>
      </p:sp>
      <p:pic>
        <p:nvPicPr>
          <p:cNvPr id="4" name="Audio 3">
            <a:hlinkClick r:id="" action="ppaction://media"/>
            <a:extLst>
              <a:ext uri="{FF2B5EF4-FFF2-40B4-BE49-F238E27FC236}">
                <a16:creationId xmlns:a16="http://schemas.microsoft.com/office/drawing/2014/main" id="{5F6A57EC-6599-6F44-8595-B1030038EF4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53098016"/>
      </p:ext>
    </p:extLst>
  </p:cSld>
  <p:clrMapOvr>
    <a:masterClrMapping/>
  </p:clrMapOvr>
  <mc:AlternateContent xmlns:mc="http://schemas.openxmlformats.org/markup-compatibility/2006">
    <mc:Choice xmlns:p14="http://schemas.microsoft.com/office/powerpoint/2010/main" Requires="p14">
      <p:transition spd="slow" p14:dur="2000" advTm="46403"/>
    </mc:Choice>
    <mc:Fallback>
      <p:transition spd="slow" advTm="464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DC611-1443-CC4A-969A-FD648019AFA5}"/>
              </a:ext>
            </a:extLst>
          </p:cNvPr>
          <p:cNvSpPr>
            <a:spLocks noGrp="1"/>
          </p:cNvSpPr>
          <p:nvPr>
            <p:ph type="title"/>
          </p:nvPr>
        </p:nvSpPr>
        <p:spPr>
          <a:xfrm>
            <a:off x="0" y="160336"/>
            <a:ext cx="12192000" cy="1143000"/>
          </a:xfrm>
        </p:spPr>
        <p:txBody>
          <a:bodyPr>
            <a:noAutofit/>
          </a:bodyPr>
          <a:lstStyle/>
          <a:p>
            <a:pPr algn="ctr"/>
            <a:r>
              <a:rPr lang="en-US" sz="4000" dirty="0"/>
              <a:t>Bonus: we can also do this with categorical variables!</a:t>
            </a:r>
          </a:p>
        </p:txBody>
      </p:sp>
      <p:sp>
        <p:nvSpPr>
          <p:cNvPr id="3" name="Content Placeholder 2">
            <a:extLst>
              <a:ext uri="{FF2B5EF4-FFF2-40B4-BE49-F238E27FC236}">
                <a16:creationId xmlns:a16="http://schemas.microsoft.com/office/drawing/2014/main" id="{96A1095D-6565-3F4F-8226-A26B73EFC168}"/>
              </a:ext>
            </a:extLst>
          </p:cNvPr>
          <p:cNvSpPr>
            <a:spLocks noGrp="1"/>
          </p:cNvSpPr>
          <p:nvPr>
            <p:ph idx="1"/>
          </p:nvPr>
        </p:nvSpPr>
        <p:spPr>
          <a:xfrm>
            <a:off x="609600" y="1600201"/>
            <a:ext cx="5217994" cy="4525963"/>
          </a:xfrm>
        </p:spPr>
        <p:txBody>
          <a:bodyPr>
            <a:normAutofit/>
          </a:bodyPr>
          <a:lstStyle/>
          <a:p>
            <a:r>
              <a:rPr lang="en-US" sz="3200" dirty="0"/>
              <a:t>Locations (city/state)</a:t>
            </a:r>
          </a:p>
          <a:p>
            <a:r>
              <a:rPr lang="en-US" sz="3200" dirty="0"/>
              <a:t>Dx and procedure codes</a:t>
            </a:r>
          </a:p>
          <a:p>
            <a:r>
              <a:rPr lang="en-US" sz="3200" dirty="0"/>
              <a:t>Medical concepts</a:t>
            </a:r>
          </a:p>
          <a:p>
            <a:endParaRPr lang="en-US" sz="3200" dirty="0"/>
          </a:p>
          <a:p>
            <a:r>
              <a:rPr lang="en-US" sz="3200" i="1" dirty="0"/>
              <a:t>What attributes could be used to encode the meaning of medical concepts?</a:t>
            </a:r>
          </a:p>
          <a:p>
            <a:endParaRPr lang="en-US" sz="3200" dirty="0"/>
          </a:p>
        </p:txBody>
      </p:sp>
      <p:pic>
        <p:nvPicPr>
          <p:cNvPr id="4" name="Picture 3">
            <a:extLst>
              <a:ext uri="{FF2B5EF4-FFF2-40B4-BE49-F238E27FC236}">
                <a16:creationId xmlns:a16="http://schemas.microsoft.com/office/drawing/2014/main" id="{BAC9776E-D6D8-DF4C-8512-EECB52314CEF}"/>
              </a:ext>
            </a:extLst>
          </p:cNvPr>
          <p:cNvPicPr>
            <a:picLocks noChangeAspect="1"/>
          </p:cNvPicPr>
          <p:nvPr/>
        </p:nvPicPr>
        <p:blipFill>
          <a:blip r:embed="rId5"/>
          <a:stretch>
            <a:fillRect/>
          </a:stretch>
        </p:blipFill>
        <p:spPr>
          <a:xfrm>
            <a:off x="6096000" y="1339164"/>
            <a:ext cx="5850356" cy="4949040"/>
          </a:xfrm>
          <a:prstGeom prst="rect">
            <a:avLst/>
          </a:prstGeom>
          <a:ln>
            <a:solidFill>
              <a:schemeClr val="tx1"/>
            </a:solidFill>
          </a:ln>
        </p:spPr>
      </p:pic>
      <p:pic>
        <p:nvPicPr>
          <p:cNvPr id="5" name="Audio 4">
            <a:hlinkClick r:id="" action="ppaction://media"/>
            <a:extLst>
              <a:ext uri="{FF2B5EF4-FFF2-40B4-BE49-F238E27FC236}">
                <a16:creationId xmlns:a16="http://schemas.microsoft.com/office/drawing/2014/main" id="{1720CB05-7D50-D84C-BF40-D8B65ED4C2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27525476"/>
      </p:ext>
    </p:extLst>
  </p:cSld>
  <p:clrMapOvr>
    <a:masterClrMapping/>
  </p:clrMapOvr>
  <mc:AlternateContent xmlns:mc="http://schemas.openxmlformats.org/markup-compatibility/2006">
    <mc:Choice xmlns:p14="http://schemas.microsoft.com/office/powerpoint/2010/main" Requires="p14">
      <p:transition spd="slow" p14:dur="2000" advTm="53126"/>
    </mc:Choice>
    <mc:Fallback>
      <p:transition spd="slow" advTm="531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443EB-D97A-A647-B55D-DFAA7CABAA68}"/>
              </a:ext>
            </a:extLst>
          </p:cNvPr>
          <p:cNvSpPr>
            <a:spLocks noGrp="1"/>
          </p:cNvSpPr>
          <p:nvPr>
            <p:ph type="title"/>
          </p:nvPr>
        </p:nvSpPr>
        <p:spPr>
          <a:xfrm>
            <a:off x="609600" y="219461"/>
            <a:ext cx="10972800" cy="1143000"/>
          </a:xfrm>
        </p:spPr>
        <p:txBody>
          <a:bodyPr>
            <a:noAutofit/>
          </a:bodyPr>
          <a:lstStyle/>
          <a:p>
            <a:r>
              <a:rPr lang="en-US" sz="4000" dirty="0"/>
              <a:t>We’d like a numeric representation of words that encodes their meaning</a:t>
            </a:r>
          </a:p>
        </p:txBody>
      </p:sp>
      <p:sp>
        <p:nvSpPr>
          <p:cNvPr id="16" name="TextBox 15">
            <a:extLst>
              <a:ext uri="{FF2B5EF4-FFF2-40B4-BE49-F238E27FC236}">
                <a16:creationId xmlns:a16="http://schemas.microsoft.com/office/drawing/2014/main" id="{45F1BB00-7856-7446-8C5E-2FBA67162D88}"/>
              </a:ext>
            </a:extLst>
          </p:cNvPr>
          <p:cNvSpPr txBox="1"/>
          <p:nvPr/>
        </p:nvSpPr>
        <p:spPr>
          <a:xfrm>
            <a:off x="7227316" y="3005934"/>
            <a:ext cx="2507683" cy="497957"/>
          </a:xfrm>
          <a:prstGeom prst="rect">
            <a:avLst/>
          </a:prstGeom>
          <a:noFill/>
        </p:spPr>
        <p:txBody>
          <a:bodyPr wrap="square" rtlCol="0">
            <a:spAutoFit/>
          </a:bodyPr>
          <a:lstStyle/>
          <a:p>
            <a:pPr algn="r"/>
            <a:r>
              <a:rPr lang="en-US" sz="2636" dirty="0">
                <a:solidFill>
                  <a:schemeClr val="tx2"/>
                </a:solidFill>
              </a:rPr>
              <a:t>happy</a:t>
            </a:r>
          </a:p>
        </p:txBody>
      </p:sp>
      <p:sp>
        <p:nvSpPr>
          <p:cNvPr id="17" name="TextBox 16">
            <a:extLst>
              <a:ext uri="{FF2B5EF4-FFF2-40B4-BE49-F238E27FC236}">
                <a16:creationId xmlns:a16="http://schemas.microsoft.com/office/drawing/2014/main" id="{98BFDD58-EB3C-C34E-BB34-451CCAD8F698}"/>
              </a:ext>
            </a:extLst>
          </p:cNvPr>
          <p:cNvSpPr txBox="1"/>
          <p:nvPr/>
        </p:nvSpPr>
        <p:spPr>
          <a:xfrm>
            <a:off x="5294943" y="3180022"/>
            <a:ext cx="2507683" cy="497957"/>
          </a:xfrm>
          <a:prstGeom prst="rect">
            <a:avLst/>
          </a:prstGeom>
          <a:noFill/>
        </p:spPr>
        <p:txBody>
          <a:bodyPr wrap="square" rtlCol="0">
            <a:spAutoFit/>
          </a:bodyPr>
          <a:lstStyle/>
          <a:p>
            <a:pPr algn="r"/>
            <a:r>
              <a:rPr lang="en-US" sz="2636" dirty="0">
                <a:solidFill>
                  <a:schemeClr val="tx2"/>
                </a:solidFill>
              </a:rPr>
              <a:t>content</a:t>
            </a:r>
          </a:p>
        </p:txBody>
      </p:sp>
      <p:sp>
        <p:nvSpPr>
          <p:cNvPr id="18" name="TextBox 17">
            <a:extLst>
              <a:ext uri="{FF2B5EF4-FFF2-40B4-BE49-F238E27FC236}">
                <a16:creationId xmlns:a16="http://schemas.microsoft.com/office/drawing/2014/main" id="{13818781-A770-454B-80A9-94744A7FF37F}"/>
              </a:ext>
            </a:extLst>
          </p:cNvPr>
          <p:cNvSpPr txBox="1"/>
          <p:nvPr/>
        </p:nvSpPr>
        <p:spPr>
          <a:xfrm>
            <a:off x="7948313" y="2592010"/>
            <a:ext cx="2507683" cy="497957"/>
          </a:xfrm>
          <a:prstGeom prst="rect">
            <a:avLst/>
          </a:prstGeom>
          <a:noFill/>
        </p:spPr>
        <p:txBody>
          <a:bodyPr wrap="square" rtlCol="0">
            <a:spAutoFit/>
          </a:bodyPr>
          <a:lstStyle/>
          <a:p>
            <a:pPr algn="r"/>
            <a:r>
              <a:rPr lang="en-US" sz="2636" dirty="0">
                <a:solidFill>
                  <a:schemeClr val="tx2"/>
                </a:solidFill>
              </a:rPr>
              <a:t>joyful</a:t>
            </a:r>
          </a:p>
        </p:txBody>
      </p:sp>
      <p:sp>
        <p:nvSpPr>
          <p:cNvPr id="19" name="TextBox 18">
            <a:extLst>
              <a:ext uri="{FF2B5EF4-FFF2-40B4-BE49-F238E27FC236}">
                <a16:creationId xmlns:a16="http://schemas.microsoft.com/office/drawing/2014/main" id="{171F8335-ECB2-7A4D-82D0-3DCE61D73934}"/>
              </a:ext>
            </a:extLst>
          </p:cNvPr>
          <p:cNvSpPr txBox="1"/>
          <p:nvPr/>
        </p:nvSpPr>
        <p:spPr>
          <a:xfrm>
            <a:off x="6096000" y="3599557"/>
            <a:ext cx="2507683" cy="497957"/>
          </a:xfrm>
          <a:prstGeom prst="rect">
            <a:avLst/>
          </a:prstGeom>
          <a:noFill/>
        </p:spPr>
        <p:txBody>
          <a:bodyPr wrap="square" rtlCol="0">
            <a:spAutoFit/>
          </a:bodyPr>
          <a:lstStyle/>
          <a:p>
            <a:pPr algn="r"/>
            <a:r>
              <a:rPr lang="en-US" sz="2636" dirty="0">
                <a:solidFill>
                  <a:schemeClr val="tx2"/>
                </a:solidFill>
              </a:rPr>
              <a:t>satisfied</a:t>
            </a:r>
          </a:p>
        </p:txBody>
      </p:sp>
      <p:sp>
        <p:nvSpPr>
          <p:cNvPr id="20" name="TextBox 19">
            <a:extLst>
              <a:ext uri="{FF2B5EF4-FFF2-40B4-BE49-F238E27FC236}">
                <a16:creationId xmlns:a16="http://schemas.microsoft.com/office/drawing/2014/main" id="{39A63E6B-5114-B340-BC65-DBD86141279A}"/>
              </a:ext>
            </a:extLst>
          </p:cNvPr>
          <p:cNvSpPr txBox="1"/>
          <p:nvPr/>
        </p:nvSpPr>
        <p:spPr>
          <a:xfrm>
            <a:off x="7369873" y="3845990"/>
            <a:ext cx="2507683" cy="497957"/>
          </a:xfrm>
          <a:prstGeom prst="rect">
            <a:avLst/>
          </a:prstGeom>
          <a:noFill/>
        </p:spPr>
        <p:txBody>
          <a:bodyPr wrap="square" rtlCol="0">
            <a:spAutoFit/>
          </a:bodyPr>
          <a:lstStyle/>
          <a:p>
            <a:pPr algn="r"/>
            <a:r>
              <a:rPr lang="en-US" sz="2636" dirty="0">
                <a:solidFill>
                  <a:schemeClr val="tx2"/>
                </a:solidFill>
              </a:rPr>
              <a:t>merry</a:t>
            </a:r>
          </a:p>
        </p:txBody>
      </p:sp>
      <p:sp>
        <p:nvSpPr>
          <p:cNvPr id="21" name="TextBox 20">
            <a:extLst>
              <a:ext uri="{FF2B5EF4-FFF2-40B4-BE49-F238E27FC236}">
                <a16:creationId xmlns:a16="http://schemas.microsoft.com/office/drawing/2014/main" id="{403C6FED-0EF4-B34D-9DD5-ED78AC7B4C80}"/>
              </a:ext>
            </a:extLst>
          </p:cNvPr>
          <p:cNvSpPr txBox="1"/>
          <p:nvPr/>
        </p:nvSpPr>
        <p:spPr>
          <a:xfrm>
            <a:off x="9074717" y="3848534"/>
            <a:ext cx="2507683" cy="497957"/>
          </a:xfrm>
          <a:prstGeom prst="rect">
            <a:avLst/>
          </a:prstGeom>
          <a:noFill/>
        </p:spPr>
        <p:txBody>
          <a:bodyPr wrap="square" rtlCol="0">
            <a:spAutoFit/>
          </a:bodyPr>
          <a:lstStyle/>
          <a:p>
            <a:pPr algn="r"/>
            <a:r>
              <a:rPr lang="en-US" sz="2636" dirty="0">
                <a:solidFill>
                  <a:schemeClr val="tx2"/>
                </a:solidFill>
              </a:rPr>
              <a:t>ecstatic</a:t>
            </a:r>
          </a:p>
        </p:txBody>
      </p:sp>
      <p:sp>
        <p:nvSpPr>
          <p:cNvPr id="22" name="TextBox 21">
            <a:extLst>
              <a:ext uri="{FF2B5EF4-FFF2-40B4-BE49-F238E27FC236}">
                <a16:creationId xmlns:a16="http://schemas.microsoft.com/office/drawing/2014/main" id="{B763DE9A-E18E-2C45-B7B8-FB7AB28B149B}"/>
              </a:ext>
            </a:extLst>
          </p:cNvPr>
          <p:cNvSpPr txBox="1"/>
          <p:nvPr/>
        </p:nvSpPr>
        <p:spPr>
          <a:xfrm>
            <a:off x="8221269" y="4395942"/>
            <a:ext cx="2507683" cy="497957"/>
          </a:xfrm>
          <a:prstGeom prst="rect">
            <a:avLst/>
          </a:prstGeom>
          <a:noFill/>
        </p:spPr>
        <p:txBody>
          <a:bodyPr wrap="square" rtlCol="0">
            <a:spAutoFit/>
          </a:bodyPr>
          <a:lstStyle/>
          <a:p>
            <a:pPr algn="r"/>
            <a:r>
              <a:rPr lang="en-US" sz="2636" dirty="0">
                <a:solidFill>
                  <a:schemeClr val="tx2"/>
                </a:solidFill>
              </a:rPr>
              <a:t>gleeful</a:t>
            </a:r>
          </a:p>
        </p:txBody>
      </p:sp>
      <p:sp>
        <p:nvSpPr>
          <p:cNvPr id="23" name="TextBox 22">
            <a:extLst>
              <a:ext uri="{FF2B5EF4-FFF2-40B4-BE49-F238E27FC236}">
                <a16:creationId xmlns:a16="http://schemas.microsoft.com/office/drawing/2014/main" id="{A174C37D-8A18-434E-873B-38FBA9E7BABB}"/>
              </a:ext>
            </a:extLst>
          </p:cNvPr>
          <p:cNvSpPr txBox="1"/>
          <p:nvPr/>
        </p:nvSpPr>
        <p:spPr>
          <a:xfrm>
            <a:off x="8889573" y="3184838"/>
            <a:ext cx="2507683" cy="497957"/>
          </a:xfrm>
          <a:prstGeom prst="rect">
            <a:avLst/>
          </a:prstGeom>
          <a:noFill/>
        </p:spPr>
        <p:txBody>
          <a:bodyPr wrap="square" rtlCol="0">
            <a:spAutoFit/>
          </a:bodyPr>
          <a:lstStyle/>
          <a:p>
            <a:pPr algn="r"/>
            <a:r>
              <a:rPr lang="en-US" sz="2636" dirty="0">
                <a:solidFill>
                  <a:schemeClr val="tx2"/>
                </a:solidFill>
              </a:rPr>
              <a:t>euphoric</a:t>
            </a:r>
          </a:p>
        </p:txBody>
      </p:sp>
      <p:cxnSp>
        <p:nvCxnSpPr>
          <p:cNvPr id="4" name="Straight Arrow Connector 3"/>
          <p:cNvCxnSpPr/>
          <p:nvPr/>
        </p:nvCxnSpPr>
        <p:spPr>
          <a:xfrm>
            <a:off x="609600" y="5190312"/>
            <a:ext cx="10972800" cy="0"/>
          </a:xfrm>
          <a:prstGeom prst="straightConnector1">
            <a:avLst/>
          </a:prstGeom>
          <a:ln>
            <a:headEnd type="arrow" w="med" len="med"/>
            <a:tailEnd type="arrow" w="med" len="med"/>
          </a:ln>
        </p:spPr>
        <p:style>
          <a:lnRef idx="3">
            <a:schemeClr val="dk1"/>
          </a:lnRef>
          <a:fillRef idx="0">
            <a:schemeClr val="dk1"/>
          </a:fillRef>
          <a:effectRef idx="2">
            <a:schemeClr val="dk1"/>
          </a:effectRef>
          <a:fontRef idx="minor">
            <a:schemeClr val="tx1"/>
          </a:fontRef>
        </p:style>
      </p:cxnSp>
      <p:sp>
        <p:nvSpPr>
          <p:cNvPr id="30" name="TextBox 29">
            <a:extLst>
              <a:ext uri="{FF2B5EF4-FFF2-40B4-BE49-F238E27FC236}">
                <a16:creationId xmlns:a16="http://schemas.microsoft.com/office/drawing/2014/main" id="{CFAA4EA2-C85E-C346-9E6E-A19BDB693D50}"/>
              </a:ext>
            </a:extLst>
          </p:cNvPr>
          <p:cNvSpPr txBox="1"/>
          <p:nvPr/>
        </p:nvSpPr>
        <p:spPr>
          <a:xfrm>
            <a:off x="140547" y="3577966"/>
            <a:ext cx="2507683" cy="497957"/>
          </a:xfrm>
          <a:prstGeom prst="rect">
            <a:avLst/>
          </a:prstGeom>
          <a:noFill/>
        </p:spPr>
        <p:txBody>
          <a:bodyPr wrap="square" rtlCol="0">
            <a:spAutoFit/>
          </a:bodyPr>
          <a:lstStyle/>
          <a:p>
            <a:pPr algn="r"/>
            <a:r>
              <a:rPr lang="en-US" sz="2636" dirty="0">
                <a:solidFill>
                  <a:schemeClr val="tx2"/>
                </a:solidFill>
              </a:rPr>
              <a:t>sad</a:t>
            </a:r>
          </a:p>
        </p:txBody>
      </p:sp>
      <p:sp>
        <p:nvSpPr>
          <p:cNvPr id="31" name="TextBox 30">
            <a:extLst>
              <a:ext uri="{FF2B5EF4-FFF2-40B4-BE49-F238E27FC236}">
                <a16:creationId xmlns:a16="http://schemas.microsoft.com/office/drawing/2014/main" id="{285C59C3-0EA7-354E-A742-DF89E8770A40}"/>
              </a:ext>
            </a:extLst>
          </p:cNvPr>
          <p:cNvSpPr txBox="1"/>
          <p:nvPr/>
        </p:nvSpPr>
        <p:spPr>
          <a:xfrm>
            <a:off x="2501369" y="3464302"/>
            <a:ext cx="2507683" cy="497957"/>
          </a:xfrm>
          <a:prstGeom prst="rect">
            <a:avLst/>
          </a:prstGeom>
          <a:noFill/>
        </p:spPr>
        <p:txBody>
          <a:bodyPr wrap="square" rtlCol="0">
            <a:spAutoFit/>
          </a:bodyPr>
          <a:lstStyle/>
          <a:p>
            <a:pPr algn="r"/>
            <a:r>
              <a:rPr lang="en-US" sz="2636" dirty="0">
                <a:solidFill>
                  <a:schemeClr val="tx2"/>
                </a:solidFill>
              </a:rPr>
              <a:t>unhappy</a:t>
            </a:r>
          </a:p>
        </p:txBody>
      </p:sp>
      <p:sp>
        <p:nvSpPr>
          <p:cNvPr id="32" name="TextBox 31">
            <a:extLst>
              <a:ext uri="{FF2B5EF4-FFF2-40B4-BE49-F238E27FC236}">
                <a16:creationId xmlns:a16="http://schemas.microsoft.com/office/drawing/2014/main" id="{DB167BFA-74D5-5844-A8A1-FD03EB76CF86}"/>
              </a:ext>
            </a:extLst>
          </p:cNvPr>
          <p:cNvSpPr txBox="1"/>
          <p:nvPr/>
        </p:nvSpPr>
        <p:spPr>
          <a:xfrm>
            <a:off x="1633771" y="3132037"/>
            <a:ext cx="2507683" cy="497957"/>
          </a:xfrm>
          <a:prstGeom prst="rect">
            <a:avLst/>
          </a:prstGeom>
          <a:noFill/>
        </p:spPr>
        <p:txBody>
          <a:bodyPr wrap="square" rtlCol="0">
            <a:spAutoFit/>
          </a:bodyPr>
          <a:lstStyle/>
          <a:p>
            <a:pPr algn="r"/>
            <a:r>
              <a:rPr lang="en-US" sz="2636" dirty="0">
                <a:solidFill>
                  <a:schemeClr val="tx2"/>
                </a:solidFill>
              </a:rPr>
              <a:t>melancholy</a:t>
            </a:r>
          </a:p>
        </p:txBody>
      </p:sp>
      <p:sp>
        <p:nvSpPr>
          <p:cNvPr id="33" name="TextBox 32">
            <a:extLst>
              <a:ext uri="{FF2B5EF4-FFF2-40B4-BE49-F238E27FC236}">
                <a16:creationId xmlns:a16="http://schemas.microsoft.com/office/drawing/2014/main" id="{1476BE74-3A95-BF4F-96B6-84E98BB0F0EE}"/>
              </a:ext>
            </a:extLst>
          </p:cNvPr>
          <p:cNvSpPr txBox="1"/>
          <p:nvPr/>
        </p:nvSpPr>
        <p:spPr>
          <a:xfrm>
            <a:off x="754280" y="4322722"/>
            <a:ext cx="2507683" cy="497957"/>
          </a:xfrm>
          <a:prstGeom prst="rect">
            <a:avLst/>
          </a:prstGeom>
          <a:noFill/>
        </p:spPr>
        <p:txBody>
          <a:bodyPr wrap="square" rtlCol="0">
            <a:spAutoFit/>
          </a:bodyPr>
          <a:lstStyle/>
          <a:p>
            <a:pPr algn="r"/>
            <a:r>
              <a:rPr lang="en-US" sz="2636" dirty="0">
                <a:solidFill>
                  <a:schemeClr val="tx2"/>
                </a:solidFill>
              </a:rPr>
              <a:t>depressed</a:t>
            </a:r>
          </a:p>
        </p:txBody>
      </p:sp>
      <p:sp>
        <p:nvSpPr>
          <p:cNvPr id="34" name="TextBox 33">
            <a:extLst>
              <a:ext uri="{FF2B5EF4-FFF2-40B4-BE49-F238E27FC236}">
                <a16:creationId xmlns:a16="http://schemas.microsoft.com/office/drawing/2014/main" id="{FDE39DBB-115B-9C4B-8938-2C0B7E94FBE3}"/>
              </a:ext>
            </a:extLst>
          </p:cNvPr>
          <p:cNvSpPr txBox="1"/>
          <p:nvPr/>
        </p:nvSpPr>
        <p:spPr>
          <a:xfrm>
            <a:off x="2778157" y="2628602"/>
            <a:ext cx="2507683" cy="497957"/>
          </a:xfrm>
          <a:prstGeom prst="rect">
            <a:avLst/>
          </a:prstGeom>
          <a:noFill/>
        </p:spPr>
        <p:txBody>
          <a:bodyPr wrap="square" rtlCol="0">
            <a:spAutoFit/>
          </a:bodyPr>
          <a:lstStyle/>
          <a:p>
            <a:pPr algn="r"/>
            <a:r>
              <a:rPr lang="en-US" sz="2636" dirty="0">
                <a:solidFill>
                  <a:schemeClr val="tx2"/>
                </a:solidFill>
              </a:rPr>
              <a:t>upset</a:t>
            </a:r>
          </a:p>
        </p:txBody>
      </p:sp>
      <p:sp>
        <p:nvSpPr>
          <p:cNvPr id="35" name="TextBox 34">
            <a:extLst>
              <a:ext uri="{FF2B5EF4-FFF2-40B4-BE49-F238E27FC236}">
                <a16:creationId xmlns:a16="http://schemas.microsoft.com/office/drawing/2014/main" id="{8A3FD563-9A1F-A64D-8148-B7A71BB2FECB}"/>
              </a:ext>
            </a:extLst>
          </p:cNvPr>
          <p:cNvSpPr txBox="1"/>
          <p:nvPr/>
        </p:nvSpPr>
        <p:spPr>
          <a:xfrm>
            <a:off x="3023531" y="4338886"/>
            <a:ext cx="2507683" cy="497957"/>
          </a:xfrm>
          <a:prstGeom prst="rect">
            <a:avLst/>
          </a:prstGeom>
          <a:noFill/>
        </p:spPr>
        <p:txBody>
          <a:bodyPr wrap="square" rtlCol="0">
            <a:spAutoFit/>
          </a:bodyPr>
          <a:lstStyle/>
          <a:p>
            <a:pPr algn="r"/>
            <a:r>
              <a:rPr lang="en-US" sz="2636" dirty="0">
                <a:solidFill>
                  <a:schemeClr val="tx2"/>
                </a:solidFill>
              </a:rPr>
              <a:t>down</a:t>
            </a:r>
          </a:p>
        </p:txBody>
      </p:sp>
      <p:sp>
        <p:nvSpPr>
          <p:cNvPr id="36" name="TextBox 35">
            <a:extLst>
              <a:ext uri="{FF2B5EF4-FFF2-40B4-BE49-F238E27FC236}">
                <a16:creationId xmlns:a16="http://schemas.microsoft.com/office/drawing/2014/main" id="{BCA77DE0-EF75-8644-84F9-639D3A6A3238}"/>
              </a:ext>
            </a:extLst>
          </p:cNvPr>
          <p:cNvSpPr txBox="1"/>
          <p:nvPr/>
        </p:nvSpPr>
        <p:spPr>
          <a:xfrm>
            <a:off x="272965" y="2700846"/>
            <a:ext cx="2507683" cy="497957"/>
          </a:xfrm>
          <a:prstGeom prst="rect">
            <a:avLst/>
          </a:prstGeom>
          <a:noFill/>
        </p:spPr>
        <p:txBody>
          <a:bodyPr wrap="square" rtlCol="0">
            <a:spAutoFit/>
          </a:bodyPr>
          <a:lstStyle/>
          <a:p>
            <a:pPr algn="r"/>
            <a:r>
              <a:rPr lang="en-US" sz="2636" dirty="0">
                <a:solidFill>
                  <a:schemeClr val="tx2"/>
                </a:solidFill>
              </a:rPr>
              <a:t>miserable</a:t>
            </a:r>
          </a:p>
        </p:txBody>
      </p:sp>
      <p:sp>
        <p:nvSpPr>
          <p:cNvPr id="37" name="TextBox 36">
            <a:extLst>
              <a:ext uri="{FF2B5EF4-FFF2-40B4-BE49-F238E27FC236}">
                <a16:creationId xmlns:a16="http://schemas.microsoft.com/office/drawing/2014/main" id="{E5367CAA-9E04-A64F-AC63-39365E080CA4}"/>
              </a:ext>
            </a:extLst>
          </p:cNvPr>
          <p:cNvSpPr txBox="1"/>
          <p:nvPr/>
        </p:nvSpPr>
        <p:spPr>
          <a:xfrm>
            <a:off x="1590857" y="4006619"/>
            <a:ext cx="2507683" cy="497957"/>
          </a:xfrm>
          <a:prstGeom prst="rect">
            <a:avLst/>
          </a:prstGeom>
          <a:noFill/>
        </p:spPr>
        <p:txBody>
          <a:bodyPr wrap="square" rtlCol="0">
            <a:spAutoFit/>
          </a:bodyPr>
          <a:lstStyle/>
          <a:p>
            <a:pPr algn="r"/>
            <a:r>
              <a:rPr lang="en-US" sz="2636" dirty="0">
                <a:solidFill>
                  <a:schemeClr val="tx2"/>
                </a:solidFill>
              </a:rPr>
              <a:t>sorrowful</a:t>
            </a:r>
          </a:p>
        </p:txBody>
      </p:sp>
      <p:sp>
        <p:nvSpPr>
          <p:cNvPr id="38" name="TextBox 37">
            <a:extLst>
              <a:ext uri="{FF2B5EF4-FFF2-40B4-BE49-F238E27FC236}">
                <a16:creationId xmlns:a16="http://schemas.microsoft.com/office/drawing/2014/main" id="{55C64BFC-4045-174C-A9BB-6A0E9A9F35EF}"/>
              </a:ext>
            </a:extLst>
          </p:cNvPr>
          <p:cNvSpPr txBox="1"/>
          <p:nvPr/>
        </p:nvSpPr>
        <p:spPr>
          <a:xfrm>
            <a:off x="1959130" y="5783142"/>
            <a:ext cx="8273740" cy="497957"/>
          </a:xfrm>
          <a:prstGeom prst="rect">
            <a:avLst/>
          </a:prstGeom>
          <a:noFill/>
        </p:spPr>
        <p:txBody>
          <a:bodyPr wrap="none" rtlCol="0">
            <a:spAutoFit/>
          </a:bodyPr>
          <a:lstStyle/>
          <a:p>
            <a:r>
              <a:rPr lang="en-US" sz="2636" dirty="0"/>
              <a:t>Numeric value indicating whether the word is happy or sad</a:t>
            </a:r>
          </a:p>
        </p:txBody>
      </p:sp>
      <p:sp>
        <p:nvSpPr>
          <p:cNvPr id="39" name="TextBox 38">
            <a:extLst>
              <a:ext uri="{FF2B5EF4-FFF2-40B4-BE49-F238E27FC236}">
                <a16:creationId xmlns:a16="http://schemas.microsoft.com/office/drawing/2014/main" id="{1B79F810-A784-9A47-9BA3-F53DCDD5C22C}"/>
              </a:ext>
            </a:extLst>
          </p:cNvPr>
          <p:cNvSpPr txBox="1"/>
          <p:nvPr/>
        </p:nvSpPr>
        <p:spPr>
          <a:xfrm>
            <a:off x="542568" y="5321476"/>
            <a:ext cx="1354858" cy="461665"/>
          </a:xfrm>
          <a:prstGeom prst="rect">
            <a:avLst/>
          </a:prstGeom>
          <a:noFill/>
        </p:spPr>
        <p:txBody>
          <a:bodyPr wrap="none" rtlCol="0">
            <a:spAutoFit/>
          </a:bodyPr>
          <a:lstStyle/>
          <a:p>
            <a:r>
              <a:rPr lang="en-US" sz="2400" dirty="0"/>
              <a:t>&lt;- sadder</a:t>
            </a:r>
          </a:p>
        </p:txBody>
      </p:sp>
      <p:sp>
        <p:nvSpPr>
          <p:cNvPr id="40" name="TextBox 39">
            <a:extLst>
              <a:ext uri="{FF2B5EF4-FFF2-40B4-BE49-F238E27FC236}">
                <a16:creationId xmlns:a16="http://schemas.microsoft.com/office/drawing/2014/main" id="{7F938FA2-06B0-344D-8D8E-95AFC96F9A3E}"/>
              </a:ext>
            </a:extLst>
          </p:cNvPr>
          <p:cNvSpPr txBox="1"/>
          <p:nvPr/>
        </p:nvSpPr>
        <p:spPr>
          <a:xfrm>
            <a:off x="10225337" y="5321476"/>
            <a:ext cx="1467068" cy="461665"/>
          </a:xfrm>
          <a:prstGeom prst="rect">
            <a:avLst/>
          </a:prstGeom>
          <a:noFill/>
        </p:spPr>
        <p:txBody>
          <a:bodyPr wrap="none" rtlCol="0">
            <a:spAutoFit/>
          </a:bodyPr>
          <a:lstStyle/>
          <a:p>
            <a:r>
              <a:rPr lang="en-US" sz="2400" dirty="0"/>
              <a:t>happier -&gt;</a:t>
            </a:r>
          </a:p>
        </p:txBody>
      </p:sp>
      <p:pic>
        <p:nvPicPr>
          <p:cNvPr id="3" name="Audio 2">
            <a:hlinkClick r:id="" action="ppaction://media"/>
            <a:extLst>
              <a:ext uri="{FF2B5EF4-FFF2-40B4-BE49-F238E27FC236}">
                <a16:creationId xmlns:a16="http://schemas.microsoft.com/office/drawing/2014/main" id="{DBE38840-28BA-A446-B0A2-5DE219476A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24405145"/>
      </p:ext>
    </p:extLst>
  </p:cSld>
  <p:clrMapOvr>
    <a:masterClrMapping/>
  </p:clrMapOvr>
  <mc:AlternateContent xmlns:mc="http://schemas.openxmlformats.org/markup-compatibility/2006">
    <mc:Choice xmlns:p14="http://schemas.microsoft.com/office/powerpoint/2010/main" Requires="p14">
      <p:transition spd="slow" p14:dur="2000" advTm="16725"/>
    </mc:Choice>
    <mc:Fallback>
      <p:transition spd="slow" advTm="167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65457"/>
            <a:ext cx="10972800" cy="1143000"/>
          </a:xfrm>
        </p:spPr>
        <p:txBody>
          <a:bodyPr>
            <a:normAutofit/>
          </a:bodyPr>
          <a:lstStyle/>
          <a:p>
            <a:r>
              <a:rPr dirty="0"/>
              <a:t>Training a robot to </a:t>
            </a:r>
            <a:r>
              <a:rPr lang="en-US" dirty="0"/>
              <a:t>buy groceries</a:t>
            </a:r>
            <a:endParaRPr dirty="0"/>
          </a:p>
        </p:txBody>
      </p:sp>
      <p:pic>
        <p:nvPicPr>
          <p:cNvPr id="6" name="Picture 5">
            <a:extLst>
              <a:ext uri="{FF2B5EF4-FFF2-40B4-BE49-F238E27FC236}">
                <a16:creationId xmlns:a16="http://schemas.microsoft.com/office/drawing/2014/main" id="{E437C799-CB82-154E-89B7-ED769B3BE60B}"/>
              </a:ext>
            </a:extLst>
          </p:cNvPr>
          <p:cNvPicPr>
            <a:picLocks noChangeAspect="1"/>
          </p:cNvPicPr>
          <p:nvPr/>
        </p:nvPicPr>
        <p:blipFill>
          <a:blip r:embed="rId5" r:link="rId6" cstate="screen">
            <a:extLst>
              <a:ext uri="{28A0092B-C50C-407E-A947-70E740481C1C}">
                <a14:useLocalDpi xmlns:a14="http://schemas.microsoft.com/office/drawing/2010/main"/>
              </a:ext>
            </a:extLst>
          </a:blip>
          <a:stretch>
            <a:fillRect/>
          </a:stretch>
        </p:blipFill>
        <p:spPr>
          <a:xfrm>
            <a:off x="2353891" y="1289198"/>
            <a:ext cx="7484220" cy="4279607"/>
          </a:xfrm>
          <a:prstGeom prst="rect">
            <a:avLst/>
          </a:prstGeom>
          <a:effectLst/>
        </p:spPr>
      </p:pic>
      <p:sp>
        <p:nvSpPr>
          <p:cNvPr id="7" name="TextBox 6">
            <a:extLst>
              <a:ext uri="{FF2B5EF4-FFF2-40B4-BE49-F238E27FC236}">
                <a16:creationId xmlns:a16="http://schemas.microsoft.com/office/drawing/2014/main" id="{B4122E2D-42A9-5847-8AD6-A7B3F81BE446}"/>
              </a:ext>
            </a:extLst>
          </p:cNvPr>
          <p:cNvSpPr txBox="1"/>
          <p:nvPr/>
        </p:nvSpPr>
        <p:spPr>
          <a:xfrm>
            <a:off x="2874509" y="5796790"/>
            <a:ext cx="6442982" cy="497957"/>
          </a:xfrm>
          <a:prstGeom prst="rect">
            <a:avLst/>
          </a:prstGeom>
          <a:noFill/>
        </p:spPr>
        <p:txBody>
          <a:bodyPr wrap="none" rtlCol="0">
            <a:spAutoFit/>
          </a:bodyPr>
          <a:lstStyle/>
          <a:p>
            <a:r>
              <a:rPr lang="en-US" sz="2636" dirty="0"/>
              <a:t>Example from Anand Chowdhury, </a:t>
            </a:r>
            <a:r>
              <a:rPr lang="en-US" sz="2636" dirty="0" err="1"/>
              <a:t>MMCi</a:t>
            </a:r>
            <a:r>
              <a:rPr lang="en-US" sz="2636" dirty="0"/>
              <a:t> 2019</a:t>
            </a:r>
          </a:p>
        </p:txBody>
      </p:sp>
      <p:pic>
        <p:nvPicPr>
          <p:cNvPr id="3" name="Audio 2">
            <a:hlinkClick r:id="" action="ppaction://media"/>
            <a:extLst>
              <a:ext uri="{FF2B5EF4-FFF2-40B4-BE49-F238E27FC236}">
                <a16:creationId xmlns:a16="http://schemas.microsoft.com/office/drawing/2014/main" id="{4D553F82-F229-9845-8AF0-EF73AE68535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70019464"/>
      </p:ext>
    </p:extLst>
  </p:cSld>
  <p:clrMapOvr>
    <a:masterClrMapping/>
  </p:clrMapOvr>
  <mc:AlternateContent xmlns:mc="http://schemas.openxmlformats.org/markup-compatibility/2006">
    <mc:Choice xmlns:p14="http://schemas.microsoft.com/office/powerpoint/2010/main" Requires="p14">
      <p:transition spd="slow" p14:dur="2000" advTm="12889"/>
    </mc:Choice>
    <mc:Fallback>
      <p:transition spd="slow" advTm="128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04448" y="315583"/>
            <a:ext cx="6983104" cy="1143000"/>
          </a:xfrm>
        </p:spPr>
        <p:style>
          <a:lnRef idx="1">
            <a:schemeClr val="accent1"/>
          </a:lnRef>
          <a:fillRef idx="2">
            <a:schemeClr val="accent1"/>
          </a:fillRef>
          <a:effectRef idx="1">
            <a:schemeClr val="accent1"/>
          </a:effectRef>
          <a:fontRef idx="minor">
            <a:schemeClr val="dk1"/>
          </a:fontRef>
        </p:style>
        <p:txBody>
          <a:bodyPr/>
          <a:lstStyle/>
          <a:p>
            <a:r>
              <a:rPr lang="en-US" dirty="0"/>
              <a:t>Grocery List</a:t>
            </a:r>
          </a:p>
        </p:txBody>
      </p:sp>
      <p:sp>
        <p:nvSpPr>
          <p:cNvPr id="3" name="Content Placeholder 2"/>
          <p:cNvSpPr>
            <a:spLocks noGrp="1"/>
          </p:cNvSpPr>
          <p:nvPr>
            <p:ph idx="1"/>
          </p:nvPr>
        </p:nvSpPr>
        <p:spPr>
          <a:xfrm>
            <a:off x="2604448" y="1458584"/>
            <a:ext cx="6983104" cy="4667581"/>
          </a:xfrm>
          <a:ln>
            <a:solidFill>
              <a:schemeClr val="tx1"/>
            </a:solidFill>
          </a:ln>
        </p:spPr>
        <p:txBody>
          <a:bodyPr lIns="548640" tIns="457200" numCol="1">
            <a:normAutofit/>
          </a:bodyPr>
          <a:lstStyle/>
          <a:p>
            <a:pPr>
              <a:buFont typeface="Wingdings" pitchFamily="2" charset="2"/>
              <a:buChar char="q"/>
            </a:pPr>
            <a:r>
              <a:rPr lang="en-US" sz="3600" dirty="0"/>
              <a:t>granulated sugar</a:t>
            </a:r>
          </a:p>
          <a:p>
            <a:pPr>
              <a:buFont typeface="Wingdings" pitchFamily="2" charset="2"/>
              <a:buChar char="q"/>
            </a:pPr>
            <a:r>
              <a:rPr lang="en-US" sz="3600" dirty="0"/>
              <a:t>vanilla extract</a:t>
            </a:r>
          </a:p>
          <a:p>
            <a:pPr>
              <a:buFont typeface="Wingdings" pitchFamily="2" charset="2"/>
              <a:buChar char="q"/>
            </a:pPr>
            <a:r>
              <a:rPr lang="en-US" sz="3600" dirty="0"/>
              <a:t>dark brown sugar</a:t>
            </a:r>
          </a:p>
          <a:p>
            <a:pPr>
              <a:buFont typeface="Wingdings" pitchFamily="2" charset="2"/>
              <a:buChar char="q"/>
            </a:pPr>
            <a:r>
              <a:rPr lang="en-US" sz="3600" dirty="0"/>
              <a:t>carrots</a:t>
            </a:r>
          </a:p>
          <a:p>
            <a:pPr>
              <a:buFont typeface="Wingdings" pitchFamily="2" charset="2"/>
              <a:buChar char="q"/>
            </a:pPr>
            <a:r>
              <a:rPr lang="en-US" sz="3600" dirty="0"/>
              <a:t>table salt</a:t>
            </a:r>
          </a:p>
          <a:p>
            <a:pPr>
              <a:buFont typeface="Wingdings" pitchFamily="2" charset="2"/>
              <a:buChar char="q"/>
            </a:pPr>
            <a:r>
              <a:rPr lang="en-US" sz="3600" dirty="0"/>
              <a:t>eggs</a:t>
            </a:r>
          </a:p>
        </p:txBody>
      </p:sp>
      <p:pic>
        <p:nvPicPr>
          <p:cNvPr id="4" name="Audio 3">
            <a:hlinkClick r:id="" action="ppaction://media"/>
            <a:extLst>
              <a:ext uri="{FF2B5EF4-FFF2-40B4-BE49-F238E27FC236}">
                <a16:creationId xmlns:a16="http://schemas.microsoft.com/office/drawing/2014/main" id="{10654CCA-1B7B-0648-9AF8-530232B86C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618137331"/>
      </p:ext>
    </p:extLst>
  </p:cSld>
  <p:clrMapOvr>
    <a:masterClrMapping/>
  </p:clrMapOvr>
  <mc:AlternateContent xmlns:mc="http://schemas.openxmlformats.org/markup-compatibility/2006">
    <mc:Choice xmlns:p14="http://schemas.microsoft.com/office/powerpoint/2010/main" Requires="p14">
      <p:transition spd="slow" p14:dur="2000" advTm="12741"/>
    </mc:Choice>
    <mc:Fallback>
      <p:transition spd="slow" advTm="12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Characteristics/Dimensions</a:t>
            </a:r>
          </a:p>
        </p:txBody>
      </p:sp>
      <p:graphicFrame>
        <p:nvGraphicFramePr>
          <p:cNvPr id="5" name="Table 4"/>
          <p:cNvGraphicFramePr>
            <a:graphicFrameLocks noGrp="1"/>
          </p:cNvGraphicFramePr>
          <p:nvPr/>
        </p:nvGraphicFramePr>
        <p:xfrm>
          <a:off x="838200" y="1461983"/>
          <a:ext cx="10515603" cy="3108960"/>
        </p:xfrm>
        <a:graphic>
          <a:graphicData uri="http://schemas.openxmlformats.org/drawingml/2006/table">
            <a:tbl>
              <a:tblPr firstRow="1" bandRow="1">
                <a:tableStyleId>{5C22544A-7EE6-4342-B048-85BDC9FD1C3A}</a:tableStyleId>
              </a:tblPr>
              <a:tblGrid>
                <a:gridCol w="5287299">
                  <a:extLst>
                    <a:ext uri="{9D8B030D-6E8A-4147-A177-3AD203B41FA5}">
                      <a16:colId xmlns:a16="http://schemas.microsoft.com/office/drawing/2014/main" val="3653376953"/>
                    </a:ext>
                  </a:extLst>
                </a:gridCol>
                <a:gridCol w="2614152">
                  <a:extLst>
                    <a:ext uri="{9D8B030D-6E8A-4147-A177-3AD203B41FA5}">
                      <a16:colId xmlns:a16="http://schemas.microsoft.com/office/drawing/2014/main" val="4122058366"/>
                    </a:ext>
                  </a:extLst>
                </a:gridCol>
                <a:gridCol w="2614152">
                  <a:extLst>
                    <a:ext uri="{9D8B030D-6E8A-4147-A177-3AD203B41FA5}">
                      <a16:colId xmlns:a16="http://schemas.microsoft.com/office/drawing/2014/main" val="4069419051"/>
                    </a:ext>
                  </a:extLst>
                </a:gridCol>
              </a:tblGrid>
              <a:tr h="518160">
                <a:tc>
                  <a:txBody>
                    <a:bodyPr/>
                    <a:lstStyle/>
                    <a:p>
                      <a:r>
                        <a:rPr lang="en-US" sz="2800" dirty="0"/>
                        <a:t>Dimension</a:t>
                      </a:r>
                    </a:p>
                  </a:txBody>
                  <a:tcPr/>
                </a:tc>
                <a:tc>
                  <a:txBody>
                    <a:bodyPr/>
                    <a:lstStyle/>
                    <a:p>
                      <a:r>
                        <a:rPr lang="en-US" sz="2800" dirty="0"/>
                        <a:t>1</a:t>
                      </a:r>
                    </a:p>
                  </a:txBody>
                  <a:tcPr/>
                </a:tc>
                <a:tc>
                  <a:txBody>
                    <a:bodyPr/>
                    <a:lstStyle/>
                    <a:p>
                      <a:r>
                        <a:rPr lang="en-US" sz="2800" dirty="0"/>
                        <a:t>10</a:t>
                      </a:r>
                    </a:p>
                  </a:txBody>
                  <a:tcPr/>
                </a:tc>
                <a:extLst>
                  <a:ext uri="{0D108BD9-81ED-4DB2-BD59-A6C34878D82A}">
                    <a16:rowId xmlns:a16="http://schemas.microsoft.com/office/drawing/2014/main" val="440159440"/>
                  </a:ext>
                </a:extLst>
              </a:tr>
              <a:tr h="518160">
                <a:tc>
                  <a:txBody>
                    <a:bodyPr/>
                    <a:lstStyle/>
                    <a:p>
                      <a:r>
                        <a:rPr lang="en-US" sz="2800" dirty="0"/>
                        <a:t>State</a:t>
                      </a:r>
                    </a:p>
                  </a:txBody>
                  <a:tcPr/>
                </a:tc>
                <a:tc>
                  <a:txBody>
                    <a:bodyPr/>
                    <a:lstStyle/>
                    <a:p>
                      <a:r>
                        <a:rPr lang="en-US" sz="2800" dirty="0"/>
                        <a:t>Liquid</a:t>
                      </a:r>
                    </a:p>
                  </a:txBody>
                  <a:tcPr/>
                </a:tc>
                <a:tc>
                  <a:txBody>
                    <a:bodyPr/>
                    <a:lstStyle/>
                    <a:p>
                      <a:r>
                        <a:rPr lang="en-US" sz="2800" dirty="0"/>
                        <a:t>Solid</a:t>
                      </a:r>
                    </a:p>
                  </a:txBody>
                  <a:tcPr/>
                </a:tc>
                <a:extLst>
                  <a:ext uri="{0D108BD9-81ED-4DB2-BD59-A6C34878D82A}">
                    <a16:rowId xmlns:a16="http://schemas.microsoft.com/office/drawing/2014/main" val="3135632019"/>
                  </a:ext>
                </a:extLst>
              </a:tr>
              <a:tr h="518160">
                <a:tc>
                  <a:txBody>
                    <a:bodyPr/>
                    <a:lstStyle/>
                    <a:p>
                      <a:r>
                        <a:rPr lang="en-US" sz="2800" dirty="0"/>
                        <a:t>Sweetness</a:t>
                      </a:r>
                    </a:p>
                  </a:txBody>
                  <a:tcPr/>
                </a:tc>
                <a:tc>
                  <a:txBody>
                    <a:bodyPr/>
                    <a:lstStyle/>
                    <a:p>
                      <a:r>
                        <a:rPr lang="en-US" sz="2800" dirty="0"/>
                        <a:t>Bland</a:t>
                      </a:r>
                    </a:p>
                  </a:txBody>
                  <a:tcPr/>
                </a:tc>
                <a:tc>
                  <a:txBody>
                    <a:bodyPr/>
                    <a:lstStyle/>
                    <a:p>
                      <a:r>
                        <a:rPr lang="en-US" sz="2800" dirty="0"/>
                        <a:t>Sweet</a:t>
                      </a:r>
                    </a:p>
                  </a:txBody>
                  <a:tcPr/>
                </a:tc>
                <a:extLst>
                  <a:ext uri="{0D108BD9-81ED-4DB2-BD59-A6C34878D82A}">
                    <a16:rowId xmlns:a16="http://schemas.microsoft.com/office/drawing/2014/main" val="3282743723"/>
                  </a:ext>
                </a:extLst>
              </a:tr>
              <a:tr h="518160">
                <a:tc>
                  <a:txBody>
                    <a:bodyPr/>
                    <a:lstStyle/>
                    <a:p>
                      <a:r>
                        <a:rPr lang="en-US" sz="2800" dirty="0"/>
                        <a:t>Color</a:t>
                      </a:r>
                    </a:p>
                  </a:txBody>
                  <a:tcPr/>
                </a:tc>
                <a:tc>
                  <a:txBody>
                    <a:bodyPr/>
                    <a:lstStyle/>
                    <a:p>
                      <a:r>
                        <a:rPr lang="en-US" sz="2800" dirty="0"/>
                        <a:t>Light</a:t>
                      </a:r>
                    </a:p>
                  </a:txBody>
                  <a:tcPr/>
                </a:tc>
                <a:tc>
                  <a:txBody>
                    <a:bodyPr/>
                    <a:lstStyle/>
                    <a:p>
                      <a:r>
                        <a:rPr lang="en-US" sz="2800" dirty="0"/>
                        <a:t>Dark</a:t>
                      </a:r>
                    </a:p>
                  </a:txBody>
                  <a:tcPr/>
                </a:tc>
                <a:extLst>
                  <a:ext uri="{0D108BD9-81ED-4DB2-BD59-A6C34878D82A}">
                    <a16:rowId xmlns:a16="http://schemas.microsoft.com/office/drawing/2014/main" val="3011567883"/>
                  </a:ext>
                </a:extLst>
              </a:tr>
              <a:tr h="518160">
                <a:tc>
                  <a:txBody>
                    <a:bodyPr/>
                    <a:lstStyle/>
                    <a:p>
                      <a:r>
                        <a:rPr lang="en-US" sz="2800" dirty="0"/>
                        <a:t>Size</a:t>
                      </a:r>
                    </a:p>
                  </a:txBody>
                  <a:tcPr/>
                </a:tc>
                <a:tc>
                  <a:txBody>
                    <a:bodyPr/>
                    <a:lstStyle/>
                    <a:p>
                      <a:r>
                        <a:rPr lang="en-US" sz="2800" dirty="0"/>
                        <a:t>Small</a:t>
                      </a:r>
                    </a:p>
                  </a:txBody>
                  <a:tcPr/>
                </a:tc>
                <a:tc>
                  <a:txBody>
                    <a:bodyPr/>
                    <a:lstStyle/>
                    <a:p>
                      <a:r>
                        <a:rPr lang="en-US" sz="2800" dirty="0"/>
                        <a:t>Large</a:t>
                      </a:r>
                    </a:p>
                  </a:txBody>
                  <a:tcPr/>
                </a:tc>
                <a:extLst>
                  <a:ext uri="{0D108BD9-81ED-4DB2-BD59-A6C34878D82A}">
                    <a16:rowId xmlns:a16="http://schemas.microsoft.com/office/drawing/2014/main" val="470422314"/>
                  </a:ext>
                </a:extLst>
              </a:tr>
              <a:tr h="518160">
                <a:tc>
                  <a:txBody>
                    <a:bodyPr/>
                    <a:lstStyle/>
                    <a:p>
                      <a:r>
                        <a:rPr lang="en-US" sz="2800" dirty="0"/>
                        <a:t>Carrotness</a:t>
                      </a:r>
                    </a:p>
                  </a:txBody>
                  <a:tcPr/>
                </a:tc>
                <a:tc>
                  <a:txBody>
                    <a:bodyPr/>
                    <a:lstStyle/>
                    <a:p>
                      <a:r>
                        <a:rPr lang="en-US" sz="2800" dirty="0"/>
                        <a:t>Not really</a:t>
                      </a:r>
                    </a:p>
                  </a:txBody>
                  <a:tcPr/>
                </a:tc>
                <a:tc>
                  <a:txBody>
                    <a:bodyPr/>
                    <a:lstStyle/>
                    <a:p>
                      <a:endParaRPr lang="en-US" sz="2800" dirty="0"/>
                    </a:p>
                  </a:txBody>
                  <a:tcPr/>
                </a:tc>
                <a:extLst>
                  <a:ext uri="{0D108BD9-81ED-4DB2-BD59-A6C34878D82A}">
                    <a16:rowId xmlns:a16="http://schemas.microsoft.com/office/drawing/2014/main" val="207010204"/>
                  </a:ext>
                </a:extLst>
              </a:tr>
            </a:tbl>
          </a:graphicData>
        </a:graphic>
      </p:graphicFrame>
      <p:pic>
        <p:nvPicPr>
          <p:cNvPr id="8" name="Picture 7"/>
          <p:cNvPicPr>
            <a:picLocks noChangeAspect="1"/>
          </p:cNvPicPr>
          <p:nvPr/>
        </p:nvPicPr>
        <p:blipFill rotWithShape="1">
          <a:blip r:embed="rId5" r:link="rId6" cstate="screen">
            <a:extLst>
              <a:ext uri="{28A0092B-C50C-407E-A947-70E740481C1C}">
                <a14:useLocalDpi xmlns:a14="http://schemas.microsoft.com/office/drawing/2010/main"/>
              </a:ext>
            </a:extLst>
          </a:blip>
          <a:srcRect/>
          <a:stretch>
            <a:fillRect/>
          </a:stretch>
        </p:blipFill>
        <p:spPr>
          <a:xfrm>
            <a:off x="8929580" y="4044451"/>
            <a:ext cx="621432" cy="517701"/>
          </a:xfrm>
          <a:prstGeom prst="rect">
            <a:avLst/>
          </a:prstGeom>
        </p:spPr>
      </p:pic>
      <p:sp>
        <p:nvSpPr>
          <p:cNvPr id="10" name="TextBox 9"/>
          <p:cNvSpPr txBox="1"/>
          <p:nvPr/>
        </p:nvSpPr>
        <p:spPr>
          <a:xfrm>
            <a:off x="8422188" y="6596391"/>
            <a:ext cx="3838392" cy="254044"/>
          </a:xfrm>
          <a:prstGeom prst="rect">
            <a:avLst/>
          </a:prstGeom>
          <a:noFill/>
        </p:spPr>
        <p:txBody>
          <a:bodyPr wrap="square" rtlCol="0">
            <a:spAutoFit/>
          </a:bodyPr>
          <a:lstStyle/>
          <a:p>
            <a:r>
              <a:rPr lang="en-US" sz="1051" dirty="0"/>
              <a:t>“Carrot Vegetables” icon by CHARIE Tristan from the Noun Project.</a:t>
            </a:r>
          </a:p>
        </p:txBody>
      </p:sp>
      <p:pic>
        <p:nvPicPr>
          <p:cNvPr id="4" name="Audio 3">
            <a:hlinkClick r:id="" action="ppaction://media"/>
            <a:extLst>
              <a:ext uri="{FF2B5EF4-FFF2-40B4-BE49-F238E27FC236}">
                <a16:creationId xmlns:a16="http://schemas.microsoft.com/office/drawing/2014/main" id="{4A0FE0BC-A265-1E40-A733-80DA10B340C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99961305"/>
      </p:ext>
    </p:extLst>
  </p:cSld>
  <p:clrMapOvr>
    <a:masterClrMapping/>
  </p:clrMapOvr>
  <mc:AlternateContent xmlns:mc="http://schemas.openxmlformats.org/markup-compatibility/2006">
    <mc:Choice xmlns:p14="http://schemas.microsoft.com/office/powerpoint/2010/main" Requires="p14">
      <p:transition spd="slow" p14:dur="2000" advTm="29615"/>
    </mc:Choice>
    <mc:Fallback>
      <p:transition spd="slow" advTm="296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10972800" cy="1143000"/>
          </a:xfrm>
        </p:spPr>
        <p:txBody>
          <a:bodyPr/>
          <a:lstStyle/>
          <a:p>
            <a:r>
              <a:rPr lang="en-US" dirty="0"/>
              <a:t>Five dimensions</a:t>
            </a:r>
          </a:p>
        </p:txBody>
      </p:sp>
      <p:pic>
        <p:nvPicPr>
          <p:cNvPr id="4" name="Content Placeholder 3"/>
          <p:cNvPicPr>
            <a:picLocks noGrp="1" noChangeAspect="1"/>
          </p:cNvPicPr>
          <p:nvPr>
            <p:ph idx="1"/>
          </p:nvPr>
        </p:nvPicPr>
        <p:blipFill>
          <a:blip r:embed="rId5" r:link="rId6">
            <a:extLst>
              <a:ext uri="{28A0092B-C50C-407E-A947-70E740481C1C}">
                <a14:useLocalDpi xmlns:a14="http://schemas.microsoft.com/office/drawing/2010/main"/>
              </a:ext>
            </a:extLst>
          </a:blip>
          <a:stretch>
            <a:fillRect/>
          </a:stretch>
        </p:blipFill>
        <p:spPr>
          <a:xfrm>
            <a:off x="124171" y="956480"/>
            <a:ext cx="11943659" cy="5410200"/>
          </a:xfrm>
        </p:spPr>
      </p:pic>
      <p:pic>
        <p:nvPicPr>
          <p:cNvPr id="3" name="Audio 2">
            <a:hlinkClick r:id="" action="ppaction://media"/>
            <a:extLst>
              <a:ext uri="{FF2B5EF4-FFF2-40B4-BE49-F238E27FC236}">
                <a16:creationId xmlns:a16="http://schemas.microsoft.com/office/drawing/2014/main" id="{8A8A2F72-9E67-FF46-B9BA-EFD9B5E448B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32211097"/>
      </p:ext>
    </p:extLst>
  </p:cSld>
  <p:clrMapOvr>
    <a:masterClrMapping/>
  </p:clrMapOvr>
  <mc:AlternateContent xmlns:mc="http://schemas.openxmlformats.org/markup-compatibility/2006">
    <mc:Choice xmlns:p14="http://schemas.microsoft.com/office/powerpoint/2010/main" Requires="p14">
      <p:transition spd="slow" p14:dur="2000" advTm="45282"/>
    </mc:Choice>
    <mc:Fallback>
      <p:transition spd="slow" advTm="452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16x9_duke_ppt_3</Template>
  <TotalTime>18071</TotalTime>
  <Words>5259</Words>
  <Application>Microsoft Macintosh PowerPoint</Application>
  <PresentationFormat>Widescreen</PresentationFormat>
  <Paragraphs>551</Paragraphs>
  <Slides>41</Slides>
  <Notes>39</Notes>
  <HiddenSlides>0</HiddenSlides>
  <MMClips>41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Arial</vt:lpstr>
      <vt:lpstr>Calibri</vt:lpstr>
      <vt:lpstr>Calibri Light</vt:lpstr>
      <vt:lpstr>Cambria Math</vt:lpstr>
      <vt:lpstr>Helvetica</vt:lpstr>
      <vt:lpstr>Helvetica Neue</vt:lpstr>
      <vt:lpstr>Times New Roman</vt:lpstr>
      <vt:lpstr>Wingdings</vt:lpstr>
      <vt:lpstr>2_Office Theme</vt:lpstr>
      <vt:lpstr>Word Embeddings and  A Very Simple Word Embedding Based Model </vt:lpstr>
      <vt:lpstr>Problem: our model counts words,  but has no understanding of their meaning</vt:lpstr>
      <vt:lpstr>To effectively predict sentiment, it would be helpful to understand which words have similar meaning</vt:lpstr>
      <vt:lpstr>logistic regression: positive / negative sentiment</vt:lpstr>
      <vt:lpstr>We’d like a numeric representation of words that encodes their meaning</vt:lpstr>
      <vt:lpstr>Training a robot to buy groceries</vt:lpstr>
      <vt:lpstr>Grocery List</vt:lpstr>
      <vt:lpstr>Characteristics/Dimensions</vt:lpstr>
      <vt:lpstr>Five dimensions</vt:lpstr>
      <vt:lpstr>Make Sense of Items not Seen Before</vt:lpstr>
      <vt:lpstr>Make Sense of Items not Seen Before</vt:lpstr>
      <vt:lpstr>Recipe</vt:lpstr>
      <vt:lpstr>Word Embeddings: Assign Each Word in our Vocabulary to a Numeric Vector (of characteristics)</vt:lpstr>
      <vt:lpstr>Visualizing Word Embeddings</vt:lpstr>
      <vt:lpstr>Visualizing Word Embeddings</vt:lpstr>
      <vt:lpstr>A brief note on how word embeddings are learned…</vt:lpstr>
      <vt:lpstr>PowerPoint Presentation</vt:lpstr>
      <vt:lpstr>A Very Simple Word Embedding-Based Model</vt:lpstr>
      <vt:lpstr>VSWEM Step 1: Convert sentence to vectors</vt:lpstr>
      <vt:lpstr>VSWEM Step 1: Convert sentence to vectors</vt:lpstr>
      <vt:lpstr>VSWEM Step 2: Take the MAX over the  sentence for each embedding dimension</vt:lpstr>
      <vt:lpstr>VSWEM Step 2: Take the MAX over the  sentence for each embedding dimension</vt:lpstr>
      <vt:lpstr>VSWEM Step 2: Take the MAX over the  sentence for each embedding dimension</vt:lpstr>
      <vt:lpstr>VSWEM Step 2: Take the MAX over the  sentence for each embedding dimension</vt:lpstr>
      <vt:lpstr>VSWEM Step 2: Take the MAX over the  sentence for each embedding dimension</vt:lpstr>
      <vt:lpstr>VSWEM Step 2: Take the MAX over the  sentence for each embedding dimension</vt:lpstr>
      <vt:lpstr>VSWEM Step 3: Take the AVERAGE over the  sentence for each embedding dimension</vt:lpstr>
      <vt:lpstr>VSWEM Step 3: Take the AVERAGE over the  sentence for each embedding dimension</vt:lpstr>
      <vt:lpstr>VSWEM Step 3: Take the AVERAGE over the  sentence for each embedding dimension</vt:lpstr>
      <vt:lpstr>VSWEM Step 3: Take the AVERAGE over the  sentence for each embedding dimension</vt:lpstr>
      <vt:lpstr>VSWEM Step 3: Take the AVERAGE over the  sentence for each embedding dimension</vt:lpstr>
      <vt:lpstr>VSWEM Step 3: Take the AVERAGE over the  sentence for each embedding dimension</vt:lpstr>
      <vt:lpstr>VSWEM Step 4:  Concatenate MAX and AVG</vt:lpstr>
      <vt:lpstr>Much more complex models…</vt:lpstr>
      <vt:lpstr>PowerPoint Presentation</vt:lpstr>
      <vt:lpstr>With word vectors, methods for text vs sequences are similar:  A sequence of word vectors…</vt:lpstr>
      <vt:lpstr>With word vectors, methods for text vs sequences are similar:  …now looks just like a sequence of measurements.</vt:lpstr>
      <vt:lpstr>In this case, too, we can get a single numeric vector for our predictive models by taking a max and average (or any other summary statistics we’d like)</vt:lpstr>
      <vt:lpstr>But when we do this, we lose information about order.</vt:lpstr>
      <vt:lpstr>Conclusions</vt:lpstr>
      <vt:lpstr>Bonus: we can also do this with categorical variables!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Matthew Engelhard, M.D., Ph.D.</dc:creator>
  <cp:lastModifiedBy>Matthew Engelhard, M.D., Ph.D.</cp:lastModifiedBy>
  <cp:revision>310</cp:revision>
  <cp:lastPrinted>2016-07-31T03:57:51Z</cp:lastPrinted>
  <dcterms:created xsi:type="dcterms:W3CDTF">2016-07-12T20:05:41Z</dcterms:created>
  <dcterms:modified xsi:type="dcterms:W3CDTF">2021-07-06T02:14:21Z</dcterms:modified>
</cp:coreProperties>
</file>